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Prompt Engineering for the Workplace.</a:t>
            </a:r>
          </a:p>
          <a:p/>
          <a:p>
            <a:r>
              <a:t>From the course video: I want to start by changing how you think about a prompt. A prompt is not a search. When you type into a search box, it finds pages that already exist. When you type into a generative AI tool, it writes something new. And whatever you leave out, it will guess. So a prompt is really an assignment. The better the assignment, the better the work you get back.</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Prompt Engineering for the Workplace.</a:t>
            </a:r>
          </a:p>
          <a:p/>
          <a:p>
            <a:r>
              <a:t>From the course video: I want to start by changing how you think about a prompt. A prompt is not a search. When you type into a search box, it finds pages that already exist. When you type into a generative AI tool, it writes something new. And whatever you leave out, it will guess. So a prompt is really an assignment. The better the assignment, the better the work you get back.</a:t>
            </a:r>
          </a:p>
          <a:p/>
          <a:p>
            <a:r>
              <a:t>From the course video: This course is three live sessions, two hours each, over three weeks. I teach them live, and you practice the whole time. You will work in your employer's approved tool, whether that is Copilot, ChatGPT, Gemini, or Claude. If your company has not approved a tool yet, we do the labs on paper. That is fine. What we grade is your prompt and your judgment, not the tool's reply.</a:t>
            </a:r>
          </a:p>
          <a:p/>
          <a:p>
            <a:r>
              <a:t>From the course video: Here is the method.</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3 live sessions of 2 hours, one per week over 3 weeks (adapted from the provider's GA-PE-210 course), 6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Customer replies and FAQs; Announcements and notices; Meeting and document summaries; Read-aheads for owners and managers; Reusable prompt templates for recurring tasks.</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Basic experience using any AI chat tool, or completion of FAST-01. No coding.</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 word on data. Do not put customer personal information, patient health information, or confidential company information into a prompt. Massachusetts law protects personal information, and your employer has its own rules. If you would not leave it on the shared office printer, do not paste it in.</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In session one, you will take a weak prompt, something like "write something nice about the cleanup so people show up," and rebuild it using a fictional fact sheet from a seaside inn. You will see how much better the result gets when the assignment is clear.</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data rules aloud before any hands-on work. Every lab uses fictional companies such as Cape Harbor Inn.</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when you type into a search box, you get pages. When you type into a generative model, you are giving an assignment.</a:t>
            </a:r>
          </a:p>
          <a:p/>
          <a:p>
            <a:r>
              <a:t>Ask trainees how they would brief a temp worker on day one. That is the level of detail a prompt needs.</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Hand out the five-part prompt card. This card is the take-home and the core of the course.</a:t>
            </a:r>
          </a:p>
          <a:p/>
          <a:p>
            <a:r>
              <a:t>Emphasize one job per prompt. Two jobs in one prompt usually means one gets done badly.</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Source binding is the most important habit in the course. Demonstrate with the Cape Harbor Inn volunteer beach cleanup fact sheet.</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weak prompt is something like "write something nice about the cleanup so people come." Pairs compare outputs before and after.</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bring one sanitized prompt from work for the prompt clinic.</a:t>
            </a:r>
          </a:p>
          <a:p/>
          <a:p>
            <a:r>
              <a:t>Takeaways: A prompt is an assignment, not a search. Five parts: role, context, task, format, check. Bind to the source and ask for a Gaps line.</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In session two, we work in passes. First, ask for headings only, so you can see if the AI understood the job. Then fill them in from the source. Then adjust for the reader and the length. You will answer a customer question, is the event canceled if it rains, and can my ten-year-old come alone, using only what the fact sheet says. Spoiler: the sheet does not say anything about rain. So the right answer says so.</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first ask for headings only, so you can see whether the AI understood the job.</a:t>
            </a:r>
          </a:p>
          <a:p/>
          <a:p>
            <a:r>
              <a:t>The rubric checks that later passes do not change the task itself.</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is the critique step. The AI is useful for spotting what is missing, but only a person adds facts.</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a long chat that mixes details from an earlier task. Starting fresh is a quality control, not a failure.</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These three patterns cover most of the requests trainees told us about at intake. Run the prompt clinic here with sanitized prompts from work.</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Pairs swap and check that every answer comes from the fact sheet.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that session three ends with their prompt library swap test.</a:t>
            </a:r>
          </a:p>
          <a:p/>
          <a:p>
            <a:r>
              <a:t>Discussion questions: What changed between your pass 2 and pass 3? Which workplace pattern will you use most?</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In session three, we talk about quality gates. Before you reuse anything an AI writes, you choose one of three doors. Accept as a draft, revise, or reject. Reject when it does the wrong job, invents an important fact, or when private information has already gotten into the conversation. You will practice that with a prompt a coworker wrote that includes a customer's home address, a child's name, and an unkind comment about a colleague. Your job is to spot every problem, choose reject, and rewrite a safe version.</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gate decision is scored. The reason must be about facts or data, not "I did not like the wording."</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Asking the model to forget does not remove what was entered. The correct move is reject, report, and restart clean.</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when you send something, you own it. Not the software.</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final deliverable is the library. Meets requires that the partner gets usable output from two prompts without help.</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Lab 3 first (15 minutes), then the library swap test. Collect the take-home five-part prompt card.</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then cover the rubric, completion rules, and next steps.</a:t>
            </a:r>
          </a:p>
          <a:p/>
          <a:p>
            <a:r>
              <a:t>Takeaways: Gate every output: accept as draft, revise, or reject. Restricted data in a thread: reject, report, restart. The person who sends it owns it.</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every session (opening, start of first lab, dismissal). Four lab worksheets scored complete / incomplete against written criteria (all five parts present, source bound, no outside facts, correct gate decision). Final: prompt library of 5+ prompts; partner runs two of them and confirms usable output.</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every session, start to finish, and turn in four worksheets. Attendance is recorded at the opening, at the first lab, and at dismissal. Watching a recording does not count.</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Prompt and model-output skills support AWS Certified AI Practitioner (AIF-C01) Domain 3 and Microsoft AB-730; see FAST-12.</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FAST-03</a:t>
            </a:r>
          </a:p>
          <a:p>
            <a:pPr algn="ctr" marL="0" indent="0">
              <a:lnSpc>
                <a:spcPct val="95000"/>
              </a:lnSpc>
              <a:spcBef>
                <a:spcPts val="0"/>
              </a:spcBef>
              <a:spcAft>
                <a:spcPts val="0"/>
              </a:spcAft>
              <a:buNone/>
            </a:pPr>
            <a:r>
              <a:rPr lang="en-US" sz="2800" b="0">
                <a:solidFill>
                  <a:srgbClr val="FF0000"/>
                </a:solidFill>
                <a:latin typeface="Arial"/>
                <a:ea typeface="Arial"/>
                <a:cs typeface="Arial"/>
              </a:rPr>
              <a:t>Prompt Engineering for the Workplace</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Structured Prompts, Source Binding, and Quality Gates</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6 hours  |  3 live sessions x 2h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6 hours  |  3 live sessions x 2h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(A prompt is an assignment)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Rules and shared-printer test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Search box vs. generative model</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Five-part anatomy</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Source binding and Gaps line</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(Getting more: passes and critique)</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Four passes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Assumptions and missing facts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Chaining and new chats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Workplace patterns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(Quality gates and your library)</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Accept / revise / reject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Restricted data in a thread</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Ownership</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Library build and partner test</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a prompt with all five parts (role, context, task, constraints, output) for a real task type.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Bind the AI to a supplied source and require 'not in source' for missing facts.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Revise in passes (structure, content, audience, polish) rather than accepting the first draft.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Reject an output that does the wrong job, invents a material fact, or sits in a thread containing restricted data, and state why in one sentence.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Assemble a library of at least five tested prompts for their own recurring tasks.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Administrative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and account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HR coordinators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Marketing and communications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and practice managers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 prompt is an assignment</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Rules and shared-printer test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Search box vs. generative model</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Five-part anatomy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Source binding and Gaps line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1: Rebuild a thin prompt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Rules first: the shared-printer test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Employer-approved tools only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customer personal information (G.L. c. 93H), no PHI</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confidential business data, passwords, or client files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Fictional examples in class; sanitize anything real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If you would not leave it on the shared printer, do not paste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 prompt is not a search</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search box finds pages that already exist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generative model writes something new each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thin request gets a generic, confident answer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Treat the prompt as an assignment to a new coworker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Clear assignment in, checkable draft out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five-part prompt anatomy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Role: who is writing, and who is reading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Context: the only source the AI may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Task: one clear job per prompt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Format: length, structure, tone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what the AI must flag or leave out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Source binding and the Gaps line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Fence the source: paste it between clear markers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Write: use only this source; say "not in source" if missing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a Gaps line: what the source did not answer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outside facts, even if they seem helpful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Gaps line becomes your question list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Rebuild a thin prompt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Start from a weak prompt about the Cape Harbor Inn beach cleanup</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Rebuild it with all five parts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Bind it to the fact sheet and add a Gaps line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Score it with the complete / incomplete rubric</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Rebuilt prompt; all five parts present, one job, source bound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fact sheet only; no guest or volunteer names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prompt is an assignment, not a search</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Five parts: role, context, task, format, check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Bind to the source and ask for a Gaps line</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of the five parts was missing from the weak prompt?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appeared in your Gaps line?</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Getting more: passes and critique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Four passes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Assumptions and missing facts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Chaining and new chats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Workplace patterns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Two passes on a customer reply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Four passes: headings, fill, audience, polish</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Pass 1: headings only, to confirm the job</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Pass 2: fill each heading from the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Pass 3: adjust for the audience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Pass 4: polish tone and length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Later passes change tone or length, never the job</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Ask for assumptions, do not let it add facts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what did you assume, and what is missing?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AI lists gaps; you decide what to add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Never let it fill gaps with plausible guesses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Answer gaps from the real source or leave them out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what you added and where it came from</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Chaining, and when to start a new chat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Chain small steps in one chat for one document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Each step builds on a checked result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a new chat for a new job or new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Long chats drift and mix in old details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Never carry restricted data into a new prompt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Workplace patterns: reply, summary, read-ahead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Customer reply: answer only from the approved fact sheet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Summary: reader, length, and five-fact check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Read-ahead: decision needed, options, open questions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Save each pattern as a reusable template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pattern ends with a check step</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Two passes on a customer reply</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Use the fictional Cape Harbor Inn fact sheet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Answer the rain policy and child-supervision questions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Pass 2 fills from the source; pass 3 adjusts for the guest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Confirm the job did not change between passes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Pass 2 and pass 3 prompts; later passes change tone or length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guest questions only; no real guest names or bookings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Work in passes; later passes never change the job</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Ask for assumptions and gaps; only you add facts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Start a new chat for a new job</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changed between your pass 2 and pass 3?</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workplace pattern will you use most?</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Quality gates and your library</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Accept / revise / reject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Restricted data in a thread</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Ownership</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Library build and partner test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Labs 3 and 4: Strip the overshare; library swap test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Quality gate: accept, revise, or reject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Accept as draft: facts check out, needs light edits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Revise: fixable gaps or tone problems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Reject: wrong facts, invented details, or restricted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Give a one-sentence reason tied to facts or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Style alone is never the reason to reject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Restricted data already in a thread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Restricted data in a thread means reject the output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Report it under your employer's policy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Do not "ask it to forget"; that does not undo the entry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a new chat with sanitized input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Learn the overshare patterns: addresses, children, coworkers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person who sends it owns it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AI does not own the message; you do</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Your name is on every reply, notice, and summary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facts, numbers, and promises before sending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Know who approves high-stakes messages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AI wrote it" is never an excuse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Build your library and test it with a partner</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Five or more prompts for tasks you really do</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Each uses the five-part card and a check step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Store them where your team can reuse them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Partner runs two of your prompts cold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anything the partner could not follow</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Labs 3 and 4: Strip the overshare; library swap test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Remove the address, the child's name and age, and the coworker remark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Choose the gate decision: reject, and explain why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Finish your prompt library of 5+ prompts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Swap libraries and run two of your partner's prompts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Overshare strip and gate decision; W4 Prompt library (5+ prompts)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The overshare example is fictional; real overshares are reported, not fixed in chat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Gate every output: accept as draft, revise, or reject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Restricted data in a thread: reject, report, restart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The person who sends it owns it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was your gate decision on the overshare, and why?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library prompt did your partner run most easily?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Structure</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All five parts present; one job per prompt</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Source binding</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Source fenced; 'not in source' required; no outside facts</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Revision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Later passes change tone or length only, not the job</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Gate</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Correct door chosen with a one-sentence reason tied to facts or data, not style</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FAST-03</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Rebuilt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Pass 2 and pass 3 prompts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Overshare strip and gate decision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Prompt library (5+ prompts)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Take-home: one-page five-part prompt card</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FAST-04 Copilot / Gemini Productivity</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Operations leads: FAST-08 Workflow and No-Code Automation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Credential seekers: FAST-12 Certification Prep</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FAST-03  Prompt Engineering for the Workplace</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