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51" r:id="rId4"/>
  </p:sldMasterIdLst>
  <p:notesMasterIdLst>
    <p:notesMasterId r:id="rId5"/>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6"/>
    <p:sldId id="291" r:id="rId42"/>
    <p:sldId id="292" r:id="rId43"/>
    <p:sldId id="293" r:id="rId44"/>
    <p:sldId id="294" r:id="rId45"/>
    <p:sldId id="295" r:id="rId4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poJp47m5BXg6Ke8J6VYdVUYFKL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35.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customschemas.google.com/relationships/presentationmetadata" Target="metadata"/><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Title slide. Presented by Wadood Chaudhary, 7formations.</a:t>
            </a:r>
          </a:p>
          <a:p/>
          <a:p>
            <a:r>
              <a:t>From the course video: Hi, I'm Wadood Chaudhary. Welcome to AI Productivity Applications.</a:t>
            </a:r>
          </a:p>
          <a:p/>
          <a:p>
            <a:r>
              <a:t>From the course video: Here is something I see all the time. A company pays for Microsoft Copilot or Gemini. A few people try it. Most people keep working the way they always have. Not because they do not want to save time, but because nobody showed them how it fits their actual day.</a:t>
            </a:r>
          </a:p>
        </p:txBody>
      </p:sp>
      <p:sp>
        <p:nvSpPr>
          <p:cNvPr id="4" name="Slide Number Placeholder 3"/>
          <p:cNvSpPr>
            <a:spLocks noGrp="1"/>
          </p:cNvSpPr>
          <p:nvPr>
            <p:ph type="sldNum" idx="12"/>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Welcome everyone and take the start-of-session attendance check (platform log plus roll call or poll).</a:t>
            </a:r>
          </a:p>
          <a:p/>
          <a:p>
            <a:r>
              <a:t>Go around the room with the five prompts. Keep answers short and remind people not to share confidential details about customers, patients, or their employer.</a:t>
            </a:r>
          </a:p>
          <a:p/>
          <a:p>
            <a:r>
              <a:t>From the course video: Hi, I'm Wadood Chaudhary. Welcome to AI Productivity Applications.</a:t>
            </a:r>
          </a:p>
          <a:p/>
          <a:p>
            <a:r>
              <a:t>From the course video: Here is something I see all the time. A company pays for Microsoft Copilot or Gemini. A few people try it. Most people keep working the way they always have. Not because they do not want to save time, but because nobody showed them how it fits their actual day.</a:t>
            </a:r>
          </a:p>
          <a:p/>
          <a:p>
            <a:r>
              <a:t>From the course video: That is what this course does. We meet live four times, three hours each, over four weeks. You work in the suite your company uses. If you are on Microsoft 365, that means Copilot in Outlook, Teams, Word, Excel, and PowerPoint. If you are on Google Workspace, that means Gemini in Gmail, Meet, Docs, Sheets, and Slides. If your company's system cannot be used for training, we use a practice environment with a fictional company's files.</a:t>
            </a:r>
          </a:p>
          <a:p/>
          <a:p>
            <a:r>
              <a:t>From the course video: We follow a normal workday.</a:t>
            </a:r>
          </a:p>
        </p:txBody>
      </p:sp>
      <p:sp>
        <p:nvSpPr>
          <p:cNvPr id="4" name="Slide Number Placeholder 3"/>
          <p:cNvSpPr>
            <a:spLocks noGrp="1"/>
          </p:cNvSpPr>
          <p:nvPr>
            <p:ph type="sldNum" idx="12"/>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4 live sessions of 3 hours, one per week over 4 weeks, 12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Walk through the course at a glance: 4 live sessions of 3 hours, one per week over 4 weeks, 12 instructional hours in total.</a:t>
            </a:r>
          </a:p>
          <a:p/>
          <a:p>
            <a:r>
              <a:t>Every session ends with a hands-on lab and a short review. Attendance is checked at the start and end of each session.</a:t>
            </a:r>
          </a:p>
        </p:txBody>
      </p:sp>
      <p:sp>
        <p:nvSpPr>
          <p:cNvPr id="4" name="Slide Number Placeholder 3"/>
          <p:cNvSpPr>
            <a:spLocks noGrp="1"/>
          </p:cNvSpPr>
          <p:nvPr>
            <p:ph type="sldNum" idx="12"/>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 objectives aloud and connect each to a lab in the course.</a:t>
            </a:r>
          </a:p>
          <a:p/>
          <a:p>
            <a:r>
              <a:t>Workplace tasks addressed: Email triage and replies; Meeting recaps and action items; Reports and proposals; Slide decks; Spreadsheet questions and summaries; Calendar and follow-up management.</a:t>
            </a:r>
          </a:p>
        </p:txBody>
      </p:sp>
      <p:sp>
        <p:nvSpPr>
          <p:cNvPr id="4" name="Slide Number Placeholder 3"/>
          <p:cNvSpPr>
            <a:spLocks noGrp="1"/>
          </p:cNvSpPr>
          <p:nvPr>
            <p:ph type="sldNum" idx="12"/>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Audience: W-2 incumbent workers of Massachusetts private employers, with priority on small and medium-sized businesses.</a:t>
            </a:r>
          </a:p>
          <a:p/>
          <a:p>
            <a:r>
              <a:t>Prerequisites: Daily use of Microsoft 365 or Google Workspace. Employer must hold Copilot or Gemini licenses for trainees, or accept sandbox delivery. FAST-01 or FAST-02 recommended.</a:t>
            </a:r>
          </a:p>
        </p:txBody>
      </p:sp>
      <p:sp>
        <p:nvSpPr>
          <p:cNvPr id="4" name="Slide Number Placeholder 3"/>
          <p:cNvSpPr>
            <a:spLocks noGrp="1"/>
          </p:cNvSpPr>
          <p:nvPr>
            <p:ph type="sldNum" idx="12"/>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Read these rules aloud at the start of every session.</a:t>
            </a:r>
          </a:p>
          <a:p/>
          <a:p>
            <a:r>
              <a:t>Assume prompts and outputs can be logged and reviewed. PHI is never used in class, even if a tool is covered by a HIPAA business associate agreement.</a:t>
            </a:r>
          </a:p>
          <a:p/>
          <a:p>
            <a:r>
              <a:t>Fictional organizations used in labs include Bayside Precision Parts, Charles River Family Dental, Pioneer Valley Mutual Insurance Agency, North Shore Builders, Cape Harbor Inn, Merrimack Freight &amp; Logistics, Back Bay Accounting Partners, and Lowell BioSupply. All are fictional.</a:t>
            </a:r>
          </a:p>
          <a:p/>
          <a:p>
            <a:r>
              <a:t>From the course video: The same data rules apply in every session. No customer personal information, no patient health information, no confidential pricing or financials in prompts, unless your company's policy specifically allows that tool for that data. When in doubt, leave it out.</a:t>
            </a:r>
          </a:p>
        </p:txBody>
      </p:sp>
      <p:sp>
        <p:nvSpPr>
          <p:cNvPr id="4" name="Slide Number Placeholder 3"/>
          <p:cNvSpPr>
            <a:spLocks noGrp="1"/>
          </p:cNvSpPr>
          <p:nvPr>
            <p:ph type="sldNum" idx="12"/>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1 agenda. Take the start-of-session attendance check and read the data rules aloud before any hands-on work.</a:t>
            </a:r>
          </a:p>
          <a:p/>
          <a:p>
            <a:r>
              <a:t>From the course video: Session one is your inbox and calendar. You will open a practice mailbox full of messages from a fictional freight company. You will summarize long threads, draft replies, and set up follow-ups. Then you will check what the AI wrote. Did it promise something you cannot deliver? Did it get a date wrong? Did the tone fit? Those checks matter more than the draft itself.</a:t>
            </a:r>
          </a:p>
        </p:txBody>
      </p:sp>
      <p:sp>
        <p:nvSpPr>
          <p:cNvPr id="4" name="Slide Number Placeholder 3"/>
          <p:cNvSpPr>
            <a:spLocks noGrp="1"/>
          </p:cNvSpPr>
          <p:nvPr>
            <p:ph type="sldNum" idx="12"/>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these assistants can see whatever you have access to. If a file is shared too widely, the assistant can surface it.</a:t>
            </a:r>
          </a:p>
          <a:p/>
          <a:p>
            <a:r>
              <a:t>Read the data rules aloud. All labs run in the 7formations sandbox tenant with the fictional Merrimack Freight &amp; Logistics mailbox.</a:t>
            </a:r>
          </a:p>
        </p:txBody>
      </p:sp>
      <p:sp>
        <p:nvSpPr>
          <p:cNvPr id="4" name="Slide Number Placeholder 3"/>
          <p:cNvSpPr>
            <a:spLocks noGrp="1"/>
          </p:cNvSpPr>
          <p:nvPr>
            <p:ph type="sldNum" idx="12"/>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Demo in the employer's suite only. Show a thread summary, then a reply draft, then the check.</a:t>
            </a:r>
          </a:p>
        </p:txBody>
      </p:sp>
      <p:sp>
        <p:nvSpPr>
          <p:cNvPr id="4" name="Slide Number Placeholder 3"/>
          <p:cNvSpPr>
            <a:spLocks noGrp="1"/>
          </p:cNvSpPr>
          <p:nvPr>
            <p:ph type="sldNum" idx="12"/>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how a follow-up draft can invent a deadline. The check is to match every date to the thread.</a:t>
            </a:r>
          </a:p>
        </p:txBody>
      </p:sp>
      <p:sp>
        <p:nvSpPr>
          <p:cNvPr id="4" name="Slide Number Placeholder 3"/>
          <p:cNvSpPr>
            <a:spLocks noGrp="1"/>
          </p:cNvSpPr>
          <p:nvPr>
            <p:ph type="sldNum" idx="12"/>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Commitments are where AI drafts cause real problems. Have pairs hunt for promises in each other's drafts.</a:t>
            </a:r>
          </a:p>
        </p:txBody>
      </p:sp>
      <p:sp>
        <p:nvSpPr>
          <p:cNvPr id="4" name="Slide Number Placeholder 3"/>
          <p:cNvSpPr>
            <a:spLocks noGrp="1"/>
          </p:cNvSpPr>
          <p:nvPr>
            <p:ph type="sldNum" idx="12"/>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40 minutes. Spot-check one triage log per breakout room.</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think about which meetings they would want recaps for.</a:t>
            </a:r>
          </a:p>
          <a:p/>
          <a:p>
            <a:r>
              <a:t>Takeaways: The assistant sees what you can see; permissions matter. Summarize the thread, then draft, then check. Commitments and dates always get a human check.</a:t>
            </a:r>
          </a:p>
        </p:txBody>
      </p:sp>
      <p:sp>
        <p:nvSpPr>
          <p:cNvPr id="4" name="Slide Number Placeholder 3"/>
          <p:cNvSpPr>
            <a:spLocks noGrp="1"/>
          </p:cNvSpPr>
          <p:nvPr>
            <p:ph type="sldNum" idx="12"/>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2 agenda. Take the start-of-session attendance check and read the data rules aloud before any hands-on work.</a:t>
            </a:r>
          </a:p>
          <a:p/>
          <a:p>
            <a:r>
              <a:t>From the course video: Session two is meetings. AI can now produce a recap with decisions and action items. That is a big time saver. But recaps can miss who agreed to what, or invent a decision nobody made. You will watch a short fictional staff meeting, get the AI recap, and mark every error. We also talk about recording consent, because your company's policy and Massachusetts law matter here.</a:t>
            </a:r>
          </a:p>
        </p:txBody>
      </p:sp>
      <p:sp>
        <p:nvSpPr>
          <p:cNvPr id="4" name="Slide Number Placeholder 3"/>
          <p:cNvSpPr>
            <a:spLocks noGrp="1"/>
          </p:cNvSpPr>
          <p:nvPr>
            <p:ph type="sldNum" idx="12"/>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recorded fictional staff meeting. Generate a recap live.</a:t>
            </a:r>
          </a:p>
        </p:txBody>
      </p:sp>
      <p:sp>
        <p:nvSpPr>
          <p:cNvPr id="4" name="Slide Number Placeholder 3"/>
          <p:cNvSpPr>
            <a:spLocks noGrp="1"/>
          </p:cNvSpPr>
          <p:nvPr>
            <p:ph type="sldNum" idx="12"/>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that recording rules are set by employer policy. Massachusetts has strict consent rules for recording conversations, so trainees should follow their employer's policy and ask before recording. This is training, not legal advice.</a:t>
            </a:r>
          </a:p>
        </p:txBody>
      </p:sp>
      <p:sp>
        <p:nvSpPr>
          <p:cNvPr id="4" name="Slide Number Placeholder 3"/>
          <p:cNvSpPr>
            <a:spLocks noGrp="1"/>
          </p:cNvSpPr>
          <p:nvPr>
            <p:ph type="sldNum" idx="12"/>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In the lab, trainees mark every AI error in the recap. The Meets standard is every error marked.</a:t>
            </a:r>
          </a:p>
        </p:txBody>
      </p:sp>
      <p:sp>
        <p:nvSpPr>
          <p:cNvPr id="4" name="Slide Number Placeholder 3"/>
          <p:cNvSpPr>
            <a:spLocks noGrp="1"/>
          </p:cNvSpPr>
          <p:nvPr>
            <p:ph type="sldNum" idx="12"/>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Show recap-to-tasks in the employer's suite. Remind trainees not to assign tasks to people who were not in the meeting without asking.</a:t>
            </a:r>
          </a:p>
        </p:txBody>
      </p:sp>
      <p:sp>
        <p:nvSpPr>
          <p:cNvPr id="4" name="Slide Number Placeholder 3"/>
          <p:cNvSpPr>
            <a:spLocks noGrp="1"/>
          </p:cNvSpPr>
          <p:nvPr>
            <p:ph type="sldNum" idx="12"/>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40 minutes. Share the most common error type as a group.</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trainees to bring an outline idea for a short briefing.</a:t>
            </a:r>
          </a:p>
          <a:p/>
          <a:p>
            <a:r>
              <a:t>Discussion questions: What error did the AI recap make most often? Which meetings at work should not be transcribed?</a:t>
            </a:r>
          </a:p>
        </p:txBody>
      </p:sp>
      <p:sp>
        <p:nvSpPr>
          <p:cNvPr id="4" name="Slide Number Placeholder 3"/>
          <p:cNvSpPr>
            <a:spLocks noGrp="1"/>
          </p:cNvSpPr>
          <p:nvPr>
            <p:ph type="sldNum" idx="12"/>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3 agenda. Take the start-of-session attendance check and read the data rules aloud before any hands-on work.</a:t>
            </a:r>
          </a:p>
          <a:p/>
          <a:p>
            <a:r>
              <a:t>From the course video: Session three is documents and slides. You start from an outline and a couple of source files, and turn them into a short report and a six-slide briefing. Then you check every figure.</a:t>
            </a:r>
          </a:p>
        </p:txBody>
      </p:sp>
      <p:sp>
        <p:nvSpPr>
          <p:cNvPr id="4" name="Slide Number Placeholder 3"/>
          <p:cNvSpPr>
            <a:spLocks noGrp="1"/>
          </p:cNvSpPr>
          <p:nvPr>
            <p:ph type="sldNum" idx="12"/>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Demonstrate with an outline and two fictional source files. Point out where it adds outside material if not told to stay in the sources.</a:t>
            </a:r>
          </a:p>
        </p:txBody>
      </p:sp>
      <p:sp>
        <p:nvSpPr>
          <p:cNvPr id="4" name="Slide Number Placeholder 3"/>
          <p:cNvSpPr>
            <a:spLocks noGrp="1"/>
          </p:cNvSpPr>
          <p:nvPr>
            <p:ph type="sldNum" idx="12"/>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Ask pairs to rewrite one section for two readers and confirm the facts did not change.</a:t>
            </a:r>
          </a:p>
        </p:txBody>
      </p:sp>
      <p:sp>
        <p:nvSpPr>
          <p:cNvPr id="4" name="Slide Number Placeholder 3"/>
          <p:cNvSpPr>
            <a:spLocks noGrp="1"/>
          </p:cNvSpPr>
          <p:nvPr>
            <p:ph type="sldNum" idx="12"/>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lab target is a six-slide briefing. Show how to cut a generated deck down to six slides.</a:t>
            </a:r>
          </a:p>
        </p:txBody>
      </p:sp>
      <p:sp>
        <p:nvSpPr>
          <p:cNvPr id="4" name="Slide Number Placeholder 3"/>
          <p:cNvSpPr>
            <a:spLocks noGrp="1"/>
          </p:cNvSpPr>
          <p:nvPr>
            <p:ph type="sldNum" idx="12"/>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Fact and figure checking is the step most people skip with decks. Make it non-negotiable.</a:t>
            </a:r>
          </a:p>
        </p:txBody>
      </p:sp>
      <p:sp>
        <p:nvSpPr>
          <p:cNvPr id="4" name="Slide Number Placeholder 3"/>
          <p:cNvSpPr>
            <a:spLocks noGrp="1"/>
          </p:cNvSpPr>
          <p:nvPr>
            <p:ph type="sldNum" idx="12"/>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45 minutes. Pairs present one slide each and explain how they checked it.</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Remind trainees that session four ends with a live playbook demo.</a:t>
            </a:r>
          </a:p>
          <a:p/>
          <a:p>
            <a:r>
              <a:t>Takeaways: Draft from your outline and your sources only. Rewrites change the reader, never the facts. Every figure on a slide traces back to a source.</a:t>
            </a:r>
          </a:p>
        </p:txBody>
      </p:sp>
      <p:sp>
        <p:nvSpPr>
          <p:cNvPr id="4" name="Slide Number Placeholder 3"/>
          <p:cNvSpPr>
            <a:spLocks noGrp="1"/>
          </p:cNvSpPr>
          <p:nvPr>
            <p:ph type="sldNum" idx="12"/>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Session 4 agenda. Take the start-of-session attendance check and read the data rules aloud before any hands-on work.</a:t>
            </a:r>
          </a:p>
          <a:p/>
          <a:p>
            <a:r>
              <a:t>From the course video: Session four is spreadsheets. You will ask plain-language questions of a sales log. Which region dropped the most? What were the top five products last quarter? Then you will check one answer by hand with a simple formula, so you know when to trust it.</a:t>
            </a:r>
          </a:p>
        </p:txBody>
      </p:sp>
      <p:sp>
        <p:nvSpPr>
          <p:cNvPr id="4" name="Slide Number Placeholder 3"/>
          <p:cNvSpPr>
            <a:spLocks noGrp="1"/>
          </p:cNvSpPr>
          <p:nvPr>
            <p:ph type="sldNum" idx="12"/>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Use the fictional sales log. Ask three questions live and show the formula or pivot behind each answer.</a:t>
            </a:r>
          </a:p>
        </p:txBody>
      </p:sp>
      <p:sp>
        <p:nvSpPr>
          <p:cNvPr id="4" name="Slide Number Placeholder 3"/>
          <p:cNvSpPr>
            <a:spLocks noGrp="1"/>
          </p:cNvSpPr>
          <p:nvPr>
            <p:ph type="sldNum" idx="12"/>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Meets standard is one AI answer manually verified. Show an example where a hidden filter changed the answer.</a:t>
            </a:r>
          </a:p>
        </p:txBody>
      </p:sp>
      <p:sp>
        <p:nvSpPr>
          <p:cNvPr id="4" name="Slide Number Placeholder 3"/>
          <p:cNvSpPr>
            <a:spLocks noGrp="1"/>
          </p:cNvSpPr>
          <p:nvPr>
            <p:ph type="sldNum" idx="12"/>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In the lab, trainees find a file shared too widely in the sandbox and correct it. This is the permissions-awareness criterion.</a:t>
            </a:r>
          </a:p>
        </p:txBody>
      </p:sp>
      <p:sp>
        <p:nvSpPr>
          <p:cNvPr id="4" name="Slide Number Placeholder 3"/>
          <p:cNvSpPr>
            <a:spLocks noGrp="1"/>
          </p:cNvSpPr>
          <p:nvPr>
            <p:ph type="sldNum" idx="12"/>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The final product is a playbook of five real tasks. Two are demonstrated live to the instructor.</a:t>
            </a:r>
          </a:p>
        </p:txBody>
      </p:sp>
      <p:sp>
        <p:nvSpPr>
          <p:cNvPr id="4" name="Slide Number Placeholder 3"/>
          <p:cNvSpPr>
            <a:spLocks noGrp="1"/>
          </p:cNvSpPr>
          <p:nvPr>
            <p:ph type="sldNum" idx="12"/>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Allow 60 minutes in total. Schedule demo slots so every trainee demonstrates two tasks.</a:t>
            </a:r>
          </a:p>
          <a:p/>
          <a:p>
            <a:r>
              <a:t>Data reminder: labs use fictional companies and fictional data in the employer-approved tool (or the 7formations sandbox or paper if no tool is approved).</a:t>
            </a:r>
          </a:p>
        </p:txBody>
      </p:sp>
      <p:sp>
        <p:nvSpPr>
          <p:cNvPr id="4" name="Slide Number Placeholder 3"/>
          <p:cNvSpPr>
            <a:spLocks noGrp="1"/>
          </p:cNvSpPr>
          <p:nvPr>
            <p:ph type="sldNum" idx="12"/>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Close the content portion and move to the rubric and completion rules.</a:t>
            </a:r>
          </a:p>
          <a:p/>
          <a:p>
            <a:r>
              <a:t>Discussion questions: Which playbook task saves you the most time after checking? What will you check in your sharing settings this week?</a:t>
            </a:r>
          </a:p>
        </p:txBody>
      </p:sp>
      <p:sp>
        <p:nvSpPr>
          <p:cNvPr id="4" name="Slide Number Placeholder 3"/>
          <p:cNvSpPr>
            <a:spLocks noGrp="1"/>
          </p:cNvSpPr>
          <p:nvPr>
            <p:ph type="sldNum" idx="12"/>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Explain the rubric early in the final session so trainees know what Meets looks like.</a:t>
            </a:r>
          </a:p>
          <a:p/>
          <a:p>
            <a:r>
              <a:t>Measures used in this course: Attendance at all four sessions. Five lab outputs scored Meets / Not yet (e.g., meeting recap with every AI error marked). Final: productivity playbook with five tasks, each demonstrated live to the instructor in session 4. Time-saved log reviewed by instructor; optional 30-day follow-up survey to employer.</a:t>
            </a:r>
          </a:p>
        </p:txBody>
      </p:sp>
      <p:sp>
        <p:nvSpPr>
          <p:cNvPr id="4" name="Slide Number Placeholder 3"/>
          <p:cNvSpPr>
            <a:spLocks noGrp="1"/>
          </p:cNvSpPr>
          <p:nvPr>
            <p:ph type="sldNum" idx="12"/>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From the course video: To complete the course, you attend all four sessions in full, and we take attendance at the start and end of each. You turn in your lab worksheets and your playbook. If you miss a session, you can make it up in another cohort within thirty days.</a:t>
            </a:r>
          </a:p>
          <a:p/>
          <a:p>
            <a:r>
              <a:t>Read the rules exactly as written. Virtual attendance uses the platform log plus a roll call or poll; in-person sessions use a signed sheet.</a:t>
            </a:r>
          </a:p>
        </p:txBody>
      </p:sp>
      <p:sp>
        <p:nvSpPr>
          <p:cNvPr id="4" name="Slide Number Placeholder 3"/>
          <p:cNvSpPr>
            <a:spLocks noGrp="1"/>
          </p:cNvSpPr>
          <p:nvPr>
            <p:ph type="sldNum" idx="12"/>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Recap the deliverables trainees leave with, then point to the next course on the FAST AI learning pathway.</a:t>
            </a:r>
          </a:p>
          <a:p/>
          <a:p>
            <a:r>
              <a:t>Credentials: None included. Microsoft track maps closely to Microsoft Certified: AI Business Professional (Exam AB-730); trainees can take FAST-12 for exam preparation.</a:t>
            </a:r>
          </a:p>
          <a:p/>
          <a:p>
            <a:r>
              <a:t>From the course video: When you finish, you will not just know that the AI button exists. You will have five tasks where you already use it well, and the habits to check it every time.</a:t>
            </a:r>
          </a:p>
        </p:txBody>
      </p:sp>
      <p:sp>
        <p:nvSpPr>
          <p:cNvPr id="4" name="Slide Number Placeholder 3"/>
          <p:cNvSpPr>
            <a:spLocks noGrp="1"/>
          </p:cNvSpPr>
          <p:nvPr>
            <p:ph type="sldNum" idx="12"/>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Thank the group, take final questions, and complete the end-of-session attendance check.</a:t>
            </a:r>
          </a:p>
          <a:p/>
          <a:p>
            <a:r>
              <a:t>See you in session one.</a:t>
            </a:r>
          </a:p>
        </p:txBody>
      </p:sp>
      <p:sp>
        <p:nvSpPr>
          <p:cNvPr id="4" name="Slide Number Placeholder 3"/>
          <p:cNvSpPr>
            <a:spLocks noGrp="1"/>
          </p:cNvSpPr>
          <p:nvPr>
            <p:ph type="sldNum" idx="12"/>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3"/>
          </p:nvPr>
        </p:nvSpPr>
        <p:spPr/>
      </p:sp>
      <p:sp>
        <p:nvSpPr>
          <p:cNvPr id="3" name="Notes Placeholder 2"/>
          <p:cNvSpPr>
            <a:spLocks noGrp="1"/>
          </p:cNvSpPr>
          <p:nvPr>
            <p:ph type="body" idx="1"/>
          </p:nvPr>
        </p:nvSpPr>
        <p:spPr/>
        <p:txBody>
          <a:bodyPr/>
          <a:lstStyle/>
          <a:p>
            <a:r>
              <a:t>Leave this slide up while trainees log off. End the session on a positive note.</a:t>
            </a:r>
          </a:p>
        </p:txBody>
      </p:sp>
      <p:sp>
        <p:nvSpPr>
          <p:cNvPr id="4" name="Slide Number Placeholder 3"/>
          <p:cNvSpPr>
            <a:spLocks noGrp="1"/>
          </p:cNvSpPr>
          <p:nvPr>
            <p:ph type="sldNum" idx="12"/>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39"/>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9"/>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8000"/>
              <a:buFont typeface="Arial"/>
              <a:buNone/>
              <a:defRPr sz="8000">
                <a:solidFill>
                  <a:srgbClr val="FEFEFE"/>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9"/>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lt1"/>
                </a:solidFill>
                <a:latin typeface="Source Sans Pro"/>
                <a:ea typeface="Source Sans Pro"/>
                <a:cs typeface="Source Sans Pro"/>
                <a:sym typeface="Source Sans Pro"/>
              </a:defRPr>
            </a:lvl1pPr>
            <a:lvl2pPr lvl="1" algn="ctr">
              <a:lnSpc>
                <a:spcPct val="100000"/>
              </a:lnSpc>
              <a:spcBef>
                <a:spcPts val="200"/>
              </a:spcBef>
              <a:spcAft>
                <a:spcPts val="0"/>
              </a:spcAft>
              <a:buClr>
                <a:srgbClr val="FEFEFE"/>
              </a:buClr>
              <a:buSzPts val="2400"/>
              <a:buNone/>
              <a:defRPr sz="2400"/>
            </a:lvl2pPr>
            <a:lvl3pPr lvl="2" algn="ctr">
              <a:lnSpc>
                <a:spcPct val="100000"/>
              </a:lnSpc>
              <a:spcBef>
                <a:spcPts val="400"/>
              </a:spcBef>
              <a:spcAft>
                <a:spcPts val="0"/>
              </a:spcAft>
              <a:buClr>
                <a:srgbClr val="FEFEFE"/>
              </a:buClr>
              <a:buSzPts val="2400"/>
              <a:buNone/>
              <a:defRPr sz="2400"/>
            </a:lvl3pPr>
            <a:lvl4pPr lvl="3" algn="ctr">
              <a:lnSpc>
                <a:spcPct val="100000"/>
              </a:lnSpc>
              <a:spcBef>
                <a:spcPts val="400"/>
              </a:spcBef>
              <a:spcAft>
                <a:spcPts val="0"/>
              </a:spcAft>
              <a:buClr>
                <a:srgbClr val="FEFEFE"/>
              </a:buClr>
              <a:buSzPts val="2000"/>
              <a:buNone/>
              <a:defRPr sz="2000"/>
            </a:lvl4pPr>
            <a:lvl5pPr lvl="4" algn="ctr">
              <a:lnSpc>
                <a:spcPct val="100000"/>
              </a:lnSpc>
              <a:spcBef>
                <a:spcPts val="400"/>
              </a:spcBef>
              <a:spcAft>
                <a:spcPts val="0"/>
              </a:spcAft>
              <a:buClr>
                <a:srgbClr val="FEFEFE"/>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22" name="Google Shape;22;p39"/>
          <p:cNvCxnSpPr/>
          <p:nvPr/>
        </p:nvCxnSpPr>
        <p:spPr>
          <a:xfrm>
            <a:off x="1207658" y="4474741"/>
            <a:ext cx="9875520" cy="0"/>
          </a:xfrm>
          <a:prstGeom prst="straightConnector1">
            <a:avLst/>
          </a:prstGeom>
          <a:noFill/>
          <a:ln cap="flat" cmpd="sng" w="12700">
            <a:solidFill>
              <a:srgbClr val="FEFEFE"/>
            </a:solidFill>
            <a:prstDash val="solid"/>
            <a:round/>
            <a:headEnd len="sm" w="sm" type="none"/>
            <a:tailEnd len="sm" w="sm" type="none"/>
          </a:ln>
        </p:spPr>
      </p:cxnSp>
      <p:sp>
        <p:nvSpPr>
          <p:cNvPr id="23" name="Google Shape;23;p3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26" name="Google Shape;26;p3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EFEFE"/>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FEFEFE"/>
              </a:buClr>
              <a:buSzPts val="1800"/>
              <a:buChar char="◦"/>
              <a:defRPr/>
            </a:lvl2pPr>
            <a:lvl3pPr indent="-342900" lvl="2" marL="1371600" algn="l">
              <a:lnSpc>
                <a:spcPct val="100000"/>
              </a:lnSpc>
              <a:spcBef>
                <a:spcPts val="400"/>
              </a:spcBef>
              <a:spcAft>
                <a:spcPts val="0"/>
              </a:spcAft>
              <a:buClr>
                <a:srgbClr val="FEFEFE"/>
              </a:buClr>
              <a:buSzPts val="1800"/>
              <a:buChar char="◦"/>
              <a:defRPr/>
            </a:lvl3pPr>
            <a:lvl4pPr indent="-342900" lvl="3" marL="1828800" algn="l">
              <a:lnSpc>
                <a:spcPct val="100000"/>
              </a:lnSpc>
              <a:spcBef>
                <a:spcPts val="400"/>
              </a:spcBef>
              <a:spcAft>
                <a:spcPts val="0"/>
              </a:spcAft>
              <a:buClr>
                <a:srgbClr val="FEFEFE"/>
              </a:buClr>
              <a:buSzPts val="1800"/>
              <a:buChar char="◦"/>
              <a:defRPr/>
            </a:lvl4pPr>
            <a:lvl5pPr indent="-342900" lvl="4" marL="2286000" algn="l">
              <a:lnSpc>
                <a:spcPct val="100000"/>
              </a:lnSpc>
              <a:spcBef>
                <a:spcPts val="400"/>
              </a:spcBef>
              <a:spcAft>
                <a:spcPts val="0"/>
              </a:spcAft>
              <a:buClr>
                <a:srgbClr val="FEFEFE"/>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2"/>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2"/>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33" name="Google Shape;33;p42"/>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43" name="Shape 43"/>
        <p:cNvGrpSpPr/>
        <p:nvPr/>
      </p:nvGrpSpPr>
      <p:grpSpPr>
        <a:xfrm>
          <a:off x="0" y="0"/>
          <a:ext cx="0" cy="0"/>
          <a:chOff x="0" y="0"/>
          <a:chExt cx="0" cy="0"/>
        </a:xfrm>
      </p:grpSpPr>
      <p:sp>
        <p:nvSpPr>
          <p:cNvPr id="44" name="Google Shape;44;p40"/>
          <p:cNvSpPr/>
          <p:nvPr/>
        </p:nvSpPr>
        <p:spPr>
          <a:xfrm>
            <a:off x="16" y="0"/>
            <a:ext cx="4654296" cy="68580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40"/>
          <p:cNvSpPr txBox="1"/>
          <p:nvPr>
            <p:ph type="title"/>
          </p:nvPr>
        </p:nvSpPr>
        <p:spPr>
          <a:xfrm>
            <a:off x="643466" y="786383"/>
            <a:ext cx="3517567" cy="209397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0"/>
          <p:cNvSpPr txBox="1"/>
          <p:nvPr>
            <p:ph idx="1" type="body"/>
          </p:nvPr>
        </p:nvSpPr>
        <p:spPr>
          <a:xfrm>
            <a:off x="5458984" y="812799"/>
            <a:ext cx="5928344" cy="5294757"/>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40"/>
          <p:cNvSpPr txBox="1"/>
          <p:nvPr>
            <p:ph idx="2" type="body"/>
          </p:nvPr>
        </p:nvSpPr>
        <p:spPr>
          <a:xfrm>
            <a:off x="643465" y="3043050"/>
            <a:ext cx="3517567" cy="3064505"/>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1800"/>
              <a:buNone/>
              <a:defRPr sz="1800">
                <a:solidFill>
                  <a:srgbClr val="FFFFFF"/>
                </a:solidFill>
              </a:defRPr>
            </a:lvl1pPr>
            <a:lvl2pPr indent="-228600" lvl="1" marL="914400" algn="l">
              <a:lnSpc>
                <a:spcPct val="100000"/>
              </a:lnSpc>
              <a:spcBef>
                <a:spcPts val="2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48" name="Google Shape;48;p40"/>
          <p:cNvSpPr txBox="1"/>
          <p:nvPr>
            <p:ph idx="10" type="dt"/>
          </p:nvPr>
        </p:nvSpPr>
        <p:spPr>
          <a:xfrm>
            <a:off x="643464" y="6446520"/>
            <a:ext cx="3517568"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40"/>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4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0" i="0" sz="800" u="none" cap="none" strike="noStrike">
                <a:solidFill>
                  <a:schemeClr val="dk2"/>
                </a:solidFill>
                <a:latin typeface="Source Sans Pro"/>
                <a:ea typeface="Source Sans Pro"/>
                <a:cs typeface="Source Sans Pro"/>
                <a:sym typeface="Source Sans Pro"/>
              </a:defRPr>
            </a:lvl1pPr>
            <a:lvl2pPr indent="0" lvl="1" marL="0" algn="l">
              <a:spcBef>
                <a:spcPts val="0"/>
              </a:spcBef>
              <a:buNone/>
              <a:defRPr b="0" i="0" sz="800" u="none" cap="none" strike="noStrike">
                <a:solidFill>
                  <a:schemeClr val="dk2"/>
                </a:solidFill>
                <a:latin typeface="Source Sans Pro"/>
                <a:ea typeface="Source Sans Pro"/>
                <a:cs typeface="Source Sans Pro"/>
                <a:sym typeface="Source Sans Pro"/>
              </a:defRPr>
            </a:lvl2pPr>
            <a:lvl3pPr indent="0" lvl="2" marL="0" algn="l">
              <a:spcBef>
                <a:spcPts val="0"/>
              </a:spcBef>
              <a:buNone/>
              <a:defRPr b="0" i="0" sz="800" u="none" cap="none" strike="noStrike">
                <a:solidFill>
                  <a:schemeClr val="dk2"/>
                </a:solidFill>
                <a:latin typeface="Source Sans Pro"/>
                <a:ea typeface="Source Sans Pro"/>
                <a:cs typeface="Source Sans Pro"/>
                <a:sym typeface="Source Sans Pro"/>
              </a:defRPr>
            </a:lvl3pPr>
            <a:lvl4pPr indent="0" lvl="3" marL="0" algn="l">
              <a:spcBef>
                <a:spcPts val="0"/>
              </a:spcBef>
              <a:buNone/>
              <a:defRPr b="0" i="0" sz="800" u="none" cap="none" strike="noStrike">
                <a:solidFill>
                  <a:schemeClr val="dk2"/>
                </a:solidFill>
                <a:latin typeface="Source Sans Pro"/>
                <a:ea typeface="Source Sans Pro"/>
                <a:cs typeface="Source Sans Pro"/>
                <a:sym typeface="Source Sans Pro"/>
              </a:defRPr>
            </a:lvl4pPr>
            <a:lvl5pPr indent="0" lvl="4" marL="0" algn="l">
              <a:spcBef>
                <a:spcPts val="0"/>
              </a:spcBef>
              <a:buNone/>
              <a:defRPr b="0" i="0" sz="800" u="none" cap="none" strike="noStrike">
                <a:solidFill>
                  <a:schemeClr val="dk2"/>
                </a:solidFill>
                <a:latin typeface="Source Sans Pro"/>
                <a:ea typeface="Source Sans Pro"/>
                <a:cs typeface="Source Sans Pro"/>
                <a:sym typeface="Source Sans Pro"/>
              </a:defRPr>
            </a:lvl5pPr>
            <a:lvl6pPr indent="0" lvl="5" marL="0" algn="l">
              <a:spcBef>
                <a:spcPts val="0"/>
              </a:spcBef>
              <a:buNone/>
              <a:defRPr b="0" i="0" sz="800" u="none" cap="none" strike="noStrike">
                <a:solidFill>
                  <a:schemeClr val="dk2"/>
                </a:solidFill>
                <a:latin typeface="Source Sans Pro"/>
                <a:ea typeface="Source Sans Pro"/>
                <a:cs typeface="Source Sans Pro"/>
                <a:sym typeface="Source Sans Pro"/>
              </a:defRPr>
            </a:lvl6pPr>
            <a:lvl7pPr indent="0" lvl="6" marL="0" algn="l">
              <a:spcBef>
                <a:spcPts val="0"/>
              </a:spcBef>
              <a:buNone/>
              <a:defRPr b="0" i="0" sz="800" u="none" cap="none" strike="noStrike">
                <a:solidFill>
                  <a:schemeClr val="dk2"/>
                </a:solidFill>
                <a:latin typeface="Source Sans Pro"/>
                <a:ea typeface="Source Sans Pro"/>
                <a:cs typeface="Source Sans Pro"/>
                <a:sym typeface="Source Sans Pro"/>
              </a:defRPr>
            </a:lvl7pPr>
            <a:lvl8pPr indent="0" lvl="7" marL="0" algn="l">
              <a:spcBef>
                <a:spcPts val="0"/>
              </a:spcBef>
              <a:buNone/>
              <a:defRPr b="0" i="0" sz="800" u="none" cap="none" strike="noStrike">
                <a:solidFill>
                  <a:schemeClr val="dk2"/>
                </a:solidFill>
                <a:latin typeface="Source Sans Pro"/>
                <a:ea typeface="Source Sans Pro"/>
                <a:cs typeface="Source Sans Pro"/>
                <a:sym typeface="Source Sans Pro"/>
              </a:defRPr>
            </a:lvl8pPr>
            <a:lvl9pPr indent="0" lvl="8" marL="0" algn="l">
              <a:spcBef>
                <a:spcPts val="0"/>
              </a:spcBef>
              <a:buNone/>
              <a:defRPr b="0" i="0" sz="800" u="none" cap="none" strike="noStrike">
                <a:solidFill>
                  <a:schemeClr val="dk2"/>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pic>
        <p:nvPicPr>
          <p:cNvPr id="51" name="Google Shape;51;p40"/>
          <p:cNvPicPr preferRelativeResize="0"/>
          <p:nvPr/>
        </p:nvPicPr>
        <p:blipFill rotWithShape="1">
          <a:blip r:embed="rId2">
            <a:alphaModFix/>
          </a:blip>
          <a:srcRect b="0" l="0" r="0" t="0"/>
          <a:stretch/>
        </p:blipFill>
        <p:spPr>
          <a:xfrm>
            <a:off x="1597082" y="6402638"/>
            <a:ext cx="1977524" cy="45536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2" name="Shape 52"/>
        <p:cNvGrpSpPr/>
        <p:nvPr/>
      </p:nvGrpSpPr>
      <p:grpSpPr>
        <a:xfrm>
          <a:off x="0" y="0"/>
          <a:ext cx="0" cy="0"/>
          <a:chOff x="0" y="0"/>
          <a:chExt cx="0" cy="0"/>
        </a:xfrm>
      </p:grpSpPr>
      <p:sp>
        <p:nvSpPr>
          <p:cNvPr id="53" name="Google Shape;53;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41"/>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41"/>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41"/>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41"/>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58" name="Google Shape;58;p41"/>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9" name="Shape 59"/>
        <p:cNvGrpSpPr/>
        <p:nvPr/>
      </p:nvGrpSpPr>
      <p:grpSpPr>
        <a:xfrm>
          <a:off x="0" y="0"/>
          <a:ext cx="0" cy="0"/>
          <a:chOff x="0" y="0"/>
          <a:chExt cx="0" cy="0"/>
        </a:xfrm>
      </p:grpSpPr>
      <p:sp>
        <p:nvSpPr>
          <p:cNvPr id="60" name="Google Shape;60;p4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43"/>
          <p:cNvSpPr txBox="1"/>
          <p:nvPr>
            <p:ph idx="1" type="body"/>
          </p:nvPr>
        </p:nvSpPr>
        <p:spPr>
          <a:xfrm>
            <a:off x="1097280" y="2120900"/>
            <a:ext cx="4639736" cy="3748193"/>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43"/>
          <p:cNvSpPr txBox="1"/>
          <p:nvPr>
            <p:ph idx="2" type="body"/>
          </p:nvPr>
        </p:nvSpPr>
        <p:spPr>
          <a:xfrm>
            <a:off x="6515944" y="2120900"/>
            <a:ext cx="4639736" cy="3748194"/>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43"/>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4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4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66" name="Google Shape;66;p43"/>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67" name="Shape 67"/>
        <p:cNvGrpSpPr/>
        <p:nvPr/>
      </p:nvGrpSpPr>
      <p:grpSpPr>
        <a:xfrm>
          <a:off x="0" y="0"/>
          <a:ext cx="0" cy="0"/>
          <a:chOff x="0" y="0"/>
          <a:chExt cx="0" cy="0"/>
        </a:xfrm>
      </p:grpSpPr>
      <p:sp>
        <p:nvSpPr>
          <p:cNvPr id="68" name="Google Shape;68;p38"/>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8"/>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subTitle"/>
          </p:nvPr>
        </p:nvSpPr>
        <p:spPr>
          <a:xfrm>
            <a:off x="1100051" y="4645152"/>
            <a:ext cx="10058400" cy="1143000"/>
          </a:xfrm>
          <a:prstGeom prst="rect">
            <a:avLst/>
          </a:prstGeom>
          <a:noFill/>
          <a:ln>
            <a:noFill/>
          </a:ln>
        </p:spPr>
        <p:txBody>
          <a:bodyPr anchorCtr="0" anchor="t" bIns="45700" lIns="91425" spcFirstLastPara="1" rIns="91425" wrap="square" tIns="45700">
            <a:normAutofit/>
          </a:bodyPr>
          <a:lstStyle>
            <a:lvl1pPr lvl="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lvl="1" algn="ctr">
              <a:lnSpc>
                <a:spcPct val="100000"/>
              </a:lnSpc>
              <a:spcBef>
                <a:spcPts val="200"/>
              </a:spcBef>
              <a:spcAft>
                <a:spcPts val="0"/>
              </a:spcAft>
              <a:buClr>
                <a:srgbClr val="3F3F3F"/>
              </a:buClr>
              <a:buSzPts val="2400"/>
              <a:buNone/>
              <a:defRPr sz="2400"/>
            </a:lvl2pPr>
            <a:lvl3pPr lvl="2" algn="ctr">
              <a:lnSpc>
                <a:spcPct val="100000"/>
              </a:lnSpc>
              <a:spcBef>
                <a:spcPts val="400"/>
              </a:spcBef>
              <a:spcAft>
                <a:spcPts val="0"/>
              </a:spcAft>
              <a:buClr>
                <a:srgbClr val="3F3F3F"/>
              </a:buClr>
              <a:buSzPts val="2400"/>
              <a:buNone/>
              <a:defRPr sz="2400"/>
            </a:lvl3pPr>
            <a:lvl4pPr lvl="3" algn="ctr">
              <a:lnSpc>
                <a:spcPct val="100000"/>
              </a:lnSpc>
              <a:spcBef>
                <a:spcPts val="400"/>
              </a:spcBef>
              <a:spcAft>
                <a:spcPts val="0"/>
              </a:spcAft>
              <a:buClr>
                <a:srgbClr val="3F3F3F"/>
              </a:buClr>
              <a:buSzPts val="2000"/>
              <a:buNone/>
              <a:defRPr sz="2000"/>
            </a:lvl4pPr>
            <a:lvl5pPr lvl="4" algn="ctr">
              <a:lnSpc>
                <a:spcPct val="10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cxnSp>
        <p:nvCxnSpPr>
          <p:cNvPr id="71" name="Google Shape;71;p38"/>
          <p:cNvCxnSpPr/>
          <p:nvPr/>
        </p:nvCxnSpPr>
        <p:spPr>
          <a:xfrm>
            <a:off x="1207658" y="4474741"/>
            <a:ext cx="9875520" cy="0"/>
          </a:xfrm>
          <a:prstGeom prst="straightConnector1">
            <a:avLst/>
          </a:prstGeom>
          <a:noFill/>
          <a:ln cap="flat" cmpd="sng" w="12700">
            <a:solidFill>
              <a:srgbClr val="3F3F3F"/>
            </a:solidFill>
            <a:prstDash val="solid"/>
            <a:round/>
            <a:headEnd len="sm" w="sm" type="none"/>
            <a:tailEnd len="sm" w="sm" type="none"/>
          </a:ln>
        </p:spPr>
      </p:cxnSp>
      <p:sp>
        <p:nvSpPr>
          <p:cNvPr id="72" name="Google Shape;72;p3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75" name="Google Shape;75;p3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76" name="Shape 76"/>
        <p:cNvGrpSpPr/>
        <p:nvPr/>
      </p:nvGrpSpPr>
      <p:grpSpPr>
        <a:xfrm>
          <a:off x="0" y="0"/>
          <a:ext cx="0" cy="0"/>
          <a:chOff x="0" y="0"/>
          <a:chExt cx="0" cy="0"/>
        </a:xfrm>
      </p:grpSpPr>
      <p:sp>
        <p:nvSpPr>
          <p:cNvPr id="77" name="Google Shape;77;p44"/>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78" name="Google Shape;78;p44"/>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262626"/>
              </a:buClr>
              <a:buSzPts val="8000"/>
              <a:buFont typeface="Arial"/>
              <a:buNone/>
              <a:defRPr b="0"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4"/>
          <p:cNvSpPr txBox="1"/>
          <p:nvPr>
            <p:ph idx="1" type="body"/>
          </p:nvPr>
        </p:nvSpPr>
        <p:spPr>
          <a:xfrm>
            <a:off x="1097280" y="4663440"/>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120000"/>
              </a:lnSpc>
              <a:spcBef>
                <a:spcPts val="1200"/>
              </a:spcBef>
              <a:spcAft>
                <a:spcPts val="0"/>
              </a:spcAft>
              <a:buSzPts val="2400"/>
              <a:buNone/>
              <a:defRPr sz="2400" cap="none">
                <a:solidFill>
                  <a:schemeClr val="dk1"/>
                </a:solidFill>
                <a:latin typeface="Source Sans Pro"/>
                <a:ea typeface="Source Sans Pro"/>
                <a:cs typeface="Source Sans Pro"/>
                <a:sym typeface="Source Sans Pro"/>
              </a:defRPr>
            </a:lvl1pPr>
            <a:lvl2pPr indent="-228600" lvl="1" marL="914400" algn="l">
              <a:lnSpc>
                <a:spcPct val="100000"/>
              </a:lnSpc>
              <a:spcBef>
                <a:spcPts val="200"/>
              </a:spcBef>
              <a:spcAft>
                <a:spcPts val="0"/>
              </a:spcAft>
              <a:buClr>
                <a:srgbClr val="888888"/>
              </a:buClr>
              <a:buSzPts val="1800"/>
              <a:buNone/>
              <a:defRPr sz="1800">
                <a:solidFill>
                  <a:srgbClr val="888888"/>
                </a:solidFill>
              </a:defRPr>
            </a:lvl2pPr>
            <a:lvl3pPr indent="-228600" lvl="2" marL="1371600" algn="l">
              <a:lnSpc>
                <a:spcPct val="100000"/>
              </a:lnSpc>
              <a:spcBef>
                <a:spcPts val="400"/>
              </a:spcBef>
              <a:spcAft>
                <a:spcPts val="0"/>
              </a:spcAft>
              <a:buClr>
                <a:srgbClr val="888888"/>
              </a:buClr>
              <a:buSzPts val="1600"/>
              <a:buNone/>
              <a:defRPr sz="1600">
                <a:solidFill>
                  <a:srgbClr val="888888"/>
                </a:solidFill>
              </a:defRPr>
            </a:lvl3pPr>
            <a:lvl4pPr indent="-228600" lvl="3" marL="1828800" algn="l">
              <a:lnSpc>
                <a:spcPct val="100000"/>
              </a:lnSpc>
              <a:spcBef>
                <a:spcPts val="400"/>
              </a:spcBef>
              <a:spcAft>
                <a:spcPts val="0"/>
              </a:spcAft>
              <a:buClr>
                <a:srgbClr val="888888"/>
              </a:buClr>
              <a:buSzPts val="1400"/>
              <a:buNone/>
              <a:defRPr sz="1400">
                <a:solidFill>
                  <a:srgbClr val="888888"/>
                </a:solidFill>
              </a:defRPr>
            </a:lvl4pPr>
            <a:lvl5pPr indent="-228600" lvl="4" marL="2286000" algn="l">
              <a:lnSpc>
                <a:spcPct val="10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cxnSp>
        <p:nvCxnSpPr>
          <p:cNvPr id="80" name="Google Shape;80;p44"/>
          <p:cNvCxnSpPr/>
          <p:nvPr/>
        </p:nvCxnSpPr>
        <p:spPr>
          <a:xfrm>
            <a:off x="1207658" y="4485132"/>
            <a:ext cx="9875520" cy="0"/>
          </a:xfrm>
          <a:prstGeom prst="straightConnector1">
            <a:avLst/>
          </a:prstGeom>
          <a:noFill/>
          <a:ln cap="flat" cmpd="sng" w="12700">
            <a:solidFill>
              <a:srgbClr val="3F3F3F"/>
            </a:solidFill>
            <a:prstDash val="solid"/>
            <a:round/>
            <a:headEnd len="sm" w="sm" type="none"/>
            <a:tailEnd len="sm" w="sm" type="none"/>
          </a:ln>
        </p:spPr>
      </p:cxnSp>
      <p:sp>
        <p:nvSpPr>
          <p:cNvPr id="81" name="Google Shape;81;p44"/>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4"/>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4"/>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4"/>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5" name="Shape 85"/>
        <p:cNvGrpSpPr/>
        <p:nvPr/>
      </p:nvGrpSpPr>
      <p:grpSpPr>
        <a:xfrm>
          <a:off x="0" y="0"/>
          <a:ext cx="0" cy="0"/>
          <a:chOff x="0" y="0"/>
          <a:chExt cx="0" cy="0"/>
        </a:xfrm>
      </p:grpSpPr>
      <p:sp>
        <p:nvSpPr>
          <p:cNvPr id="86" name="Google Shape;86;p4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5"/>
          <p:cNvSpPr txBox="1"/>
          <p:nvPr>
            <p:ph idx="1" type="body"/>
          </p:nvPr>
        </p:nvSpPr>
        <p:spPr>
          <a:xfrm>
            <a:off x="1097280"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88" name="Google Shape;88;p45"/>
          <p:cNvSpPr txBox="1"/>
          <p:nvPr>
            <p:ph idx="2" type="body"/>
          </p:nvPr>
        </p:nvSpPr>
        <p:spPr>
          <a:xfrm>
            <a:off x="1097280" y="2958274"/>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45"/>
          <p:cNvSpPr txBox="1"/>
          <p:nvPr>
            <p:ph idx="3" type="body"/>
          </p:nvPr>
        </p:nvSpPr>
        <p:spPr>
          <a:xfrm>
            <a:off x="6515944" y="2057400"/>
            <a:ext cx="4639736"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120000"/>
              </a:lnSpc>
              <a:spcBef>
                <a:spcPts val="1200"/>
              </a:spcBef>
              <a:spcAft>
                <a:spcPts val="0"/>
              </a:spcAft>
              <a:buSzPts val="2000"/>
              <a:buNone/>
              <a:defRPr b="0" sz="2000" cap="none">
                <a:solidFill>
                  <a:schemeClr val="dk1"/>
                </a:solidFill>
              </a:defRPr>
            </a:lvl1pPr>
            <a:lvl2pPr indent="-228600" lvl="1" marL="914400" algn="l">
              <a:lnSpc>
                <a:spcPct val="100000"/>
              </a:lnSpc>
              <a:spcBef>
                <a:spcPts val="200"/>
              </a:spcBef>
              <a:spcAft>
                <a:spcPts val="0"/>
              </a:spcAft>
              <a:buClr>
                <a:srgbClr val="3F3F3F"/>
              </a:buClr>
              <a:buSzPts val="2000"/>
              <a:buNone/>
              <a:defRPr b="1" sz="2000"/>
            </a:lvl2pPr>
            <a:lvl3pPr indent="-228600" lvl="2" marL="1371600" algn="l">
              <a:lnSpc>
                <a:spcPct val="100000"/>
              </a:lnSpc>
              <a:spcBef>
                <a:spcPts val="400"/>
              </a:spcBef>
              <a:spcAft>
                <a:spcPts val="0"/>
              </a:spcAft>
              <a:buClr>
                <a:srgbClr val="3F3F3F"/>
              </a:buClr>
              <a:buSzPts val="1800"/>
              <a:buNone/>
              <a:defRPr b="1" sz="1800"/>
            </a:lvl3pPr>
            <a:lvl4pPr indent="-228600" lvl="3" marL="1828800" algn="l">
              <a:lnSpc>
                <a:spcPct val="100000"/>
              </a:lnSpc>
              <a:spcBef>
                <a:spcPts val="400"/>
              </a:spcBef>
              <a:spcAft>
                <a:spcPts val="0"/>
              </a:spcAft>
              <a:buClr>
                <a:srgbClr val="3F3F3F"/>
              </a:buClr>
              <a:buSzPts val="1600"/>
              <a:buNone/>
              <a:defRPr b="1" sz="1600"/>
            </a:lvl4pPr>
            <a:lvl5pPr indent="-228600" lvl="4" marL="2286000" algn="l">
              <a:lnSpc>
                <a:spcPct val="10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90" name="Google Shape;90;p45"/>
          <p:cNvSpPr txBox="1"/>
          <p:nvPr>
            <p:ph idx="4" type="body"/>
          </p:nvPr>
        </p:nvSpPr>
        <p:spPr>
          <a:xfrm>
            <a:off x="6515944" y="2958273"/>
            <a:ext cx="4639736" cy="2910821"/>
          </a:xfrm>
          <a:prstGeom prst="rect">
            <a:avLst/>
          </a:prstGeom>
          <a:noFill/>
          <a:ln>
            <a:noFill/>
          </a:ln>
        </p:spPr>
        <p:txBody>
          <a:bodyPr anchorCtr="0" anchor="t" bIns="45700" lIns="0" spcFirstLastPara="1" rIns="0" wrap="square" tIns="4570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45"/>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45"/>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5"/>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94" name="Google Shape;94;p45"/>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5" name="Shape 95"/>
        <p:cNvGrpSpPr/>
        <p:nvPr/>
      </p:nvGrpSpPr>
      <p:grpSpPr>
        <a:xfrm>
          <a:off x="0" y="0"/>
          <a:ext cx="0" cy="0"/>
          <a:chOff x="0" y="0"/>
          <a:chExt cx="0" cy="0"/>
        </a:xfrm>
      </p:grpSpPr>
      <p:sp>
        <p:nvSpPr>
          <p:cNvPr id="96" name="Google Shape;96;p4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4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0" name="Google Shape;100;p46"/>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01" name="Shape 101"/>
        <p:cNvGrpSpPr/>
        <p:nvPr/>
      </p:nvGrpSpPr>
      <p:grpSpPr>
        <a:xfrm>
          <a:off x="0" y="0"/>
          <a:ext cx="0" cy="0"/>
          <a:chOff x="0" y="0"/>
          <a:chExt cx="0" cy="0"/>
        </a:xfrm>
      </p:grpSpPr>
      <p:sp>
        <p:nvSpPr>
          <p:cNvPr id="102" name="Google Shape;102;p47"/>
          <p:cNvSpPr/>
          <p:nvPr/>
        </p:nvSpPr>
        <p:spPr>
          <a:xfrm>
            <a:off x="3175" y="6400800"/>
            <a:ext cx="12188825" cy="45720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3" name="Google Shape;103;p4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4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4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06" name="Google Shape;106;p47"/>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07" name="Shape 107"/>
        <p:cNvGrpSpPr/>
        <p:nvPr/>
      </p:nvGrpSpPr>
      <p:grpSpPr>
        <a:xfrm>
          <a:off x="0" y="0"/>
          <a:ext cx="0" cy="0"/>
          <a:chOff x="0" y="0"/>
          <a:chExt cx="0" cy="0"/>
        </a:xfrm>
      </p:grpSpPr>
      <p:sp>
        <p:nvSpPr>
          <p:cNvPr id="108" name="Google Shape;108;p48"/>
          <p:cNvSpPr/>
          <p:nvPr/>
        </p:nvSpPr>
        <p:spPr>
          <a:xfrm>
            <a:off x="0" y="4578350"/>
            <a:ext cx="12188825" cy="2279650"/>
          </a:xfrm>
          <a:prstGeom prst="rect">
            <a:avLst/>
          </a:prstGeom>
          <a:solidFill>
            <a:srgbClr val="26262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Source Sans Pro"/>
              <a:ea typeface="Source Sans Pro"/>
              <a:cs typeface="Source Sans Pro"/>
              <a:sym typeface="Source Sans Pro"/>
            </a:endParaRPr>
          </a:p>
        </p:txBody>
      </p:sp>
      <p:sp>
        <p:nvSpPr>
          <p:cNvPr id="109" name="Google Shape;109;p48"/>
          <p:cNvSpPr/>
          <p:nvPr>
            <p:ph idx="2" type="pic"/>
          </p:nvPr>
        </p:nvSpPr>
        <p:spPr>
          <a:xfrm>
            <a:off x="15" y="0"/>
            <a:ext cx="12191985" cy="4578350"/>
          </a:xfrm>
          <a:prstGeom prst="rect">
            <a:avLst/>
          </a:prstGeom>
          <a:solidFill>
            <a:srgbClr val="D8D8D8"/>
          </a:solidFill>
          <a:ln>
            <a:noFill/>
          </a:ln>
        </p:spPr>
      </p:sp>
      <p:sp>
        <p:nvSpPr>
          <p:cNvPr id="110" name="Google Shape;110;p48"/>
          <p:cNvSpPr txBox="1"/>
          <p:nvPr>
            <p:ph type="title"/>
          </p:nvPr>
        </p:nvSpPr>
        <p:spPr>
          <a:xfrm>
            <a:off x="1097279" y="4799362"/>
            <a:ext cx="10113645" cy="743682"/>
          </a:xfrm>
          <a:prstGeom prst="rect">
            <a:avLst/>
          </a:prstGeom>
          <a:noFill/>
          <a:ln>
            <a:noFill/>
          </a:ln>
        </p:spPr>
        <p:txBody>
          <a:bodyPr anchorCtr="0" anchor="b" bIns="0" lIns="91425" spcFirstLastPara="1" rIns="91425" wrap="square" tIns="0">
            <a:noAutofit/>
          </a:bodyPr>
          <a:lstStyle>
            <a:lvl1pPr lvl="0" algn="l">
              <a:lnSpc>
                <a:spcPct val="90000"/>
              </a:lnSpc>
              <a:spcBef>
                <a:spcPts val="0"/>
              </a:spcBef>
              <a:spcAft>
                <a:spcPts val="0"/>
              </a:spcAft>
              <a:buClr>
                <a:srgbClr val="FFFFFF"/>
              </a:buClr>
              <a:buSzPts val="3600"/>
              <a:buFont typeface="Arial"/>
              <a:buNone/>
              <a:defRPr b="0" sz="360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48"/>
          <p:cNvSpPr txBox="1"/>
          <p:nvPr>
            <p:ph idx="1" type="body"/>
          </p:nvPr>
        </p:nvSpPr>
        <p:spPr>
          <a:xfrm>
            <a:off x="1097279" y="5715000"/>
            <a:ext cx="10113264" cy="609600"/>
          </a:xfrm>
          <a:prstGeom prst="rect">
            <a:avLst/>
          </a:prstGeom>
          <a:noFill/>
          <a:ln>
            <a:noFill/>
          </a:ln>
        </p:spPr>
        <p:txBody>
          <a:bodyPr anchorCtr="0" anchor="t" bIns="0" lIns="91425" spcFirstLastPara="1" rIns="91425" wrap="square" tIns="0">
            <a:normAutofit/>
          </a:bodyPr>
          <a:lstStyle>
            <a:lvl1pPr indent="-228600" lvl="0" marL="457200" algn="l">
              <a:lnSpc>
                <a:spcPct val="120000"/>
              </a:lnSpc>
              <a:spcBef>
                <a:spcPts val="0"/>
              </a:spcBef>
              <a:spcAft>
                <a:spcPts val="0"/>
              </a:spcAft>
              <a:buSzPts val="1800"/>
              <a:buNone/>
              <a:defRPr sz="1800">
                <a:solidFill>
                  <a:srgbClr val="FFFFFF"/>
                </a:solidFill>
              </a:defRPr>
            </a:lvl1pPr>
            <a:lvl2pPr indent="-228600" lvl="1" marL="914400" algn="l">
              <a:lnSpc>
                <a:spcPct val="100000"/>
              </a:lnSpc>
              <a:spcBef>
                <a:spcPts val="600"/>
              </a:spcBef>
              <a:spcAft>
                <a:spcPts val="0"/>
              </a:spcAft>
              <a:buClr>
                <a:srgbClr val="3F3F3F"/>
              </a:buClr>
              <a:buSzPts val="1200"/>
              <a:buNone/>
              <a:defRPr sz="1200"/>
            </a:lvl2pPr>
            <a:lvl3pPr indent="-228600" lvl="2" marL="1371600" algn="l">
              <a:lnSpc>
                <a:spcPct val="100000"/>
              </a:lnSpc>
              <a:spcBef>
                <a:spcPts val="400"/>
              </a:spcBef>
              <a:spcAft>
                <a:spcPts val="0"/>
              </a:spcAft>
              <a:buClr>
                <a:srgbClr val="3F3F3F"/>
              </a:buClr>
              <a:buSzPts val="1000"/>
              <a:buNone/>
              <a:defRPr sz="1000"/>
            </a:lvl3pPr>
            <a:lvl4pPr indent="-228600" lvl="3" marL="1828800" algn="l">
              <a:lnSpc>
                <a:spcPct val="100000"/>
              </a:lnSpc>
              <a:spcBef>
                <a:spcPts val="400"/>
              </a:spcBef>
              <a:spcAft>
                <a:spcPts val="0"/>
              </a:spcAft>
              <a:buClr>
                <a:srgbClr val="3F3F3F"/>
              </a:buClr>
              <a:buSzPts val="900"/>
              <a:buNone/>
              <a:defRPr sz="900"/>
            </a:lvl4pPr>
            <a:lvl5pPr indent="-228600" lvl="4" marL="2286000" algn="l">
              <a:lnSpc>
                <a:spcPct val="10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112" name="Google Shape;112;p48"/>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48"/>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8"/>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15" name="Google Shape;115;p48"/>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6" name="Shape 116"/>
        <p:cNvGrpSpPr/>
        <p:nvPr/>
      </p:nvGrpSpPr>
      <p:grpSpPr>
        <a:xfrm>
          <a:off x="0" y="0"/>
          <a:ext cx="0" cy="0"/>
          <a:chOff x="0" y="0"/>
          <a:chExt cx="0" cy="0"/>
        </a:xfrm>
      </p:grpSpPr>
      <p:sp>
        <p:nvSpPr>
          <p:cNvPr id="117" name="Google Shape;117;p4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49"/>
          <p:cNvSpPr txBox="1"/>
          <p:nvPr>
            <p:ph idx="1" type="body"/>
          </p:nvPr>
        </p:nvSpPr>
        <p:spPr>
          <a:xfrm rot="5400000">
            <a:off x="4246035" y="-1040554"/>
            <a:ext cx="3760891" cy="100584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49"/>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49"/>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49"/>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22" name="Google Shape;122;p49"/>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23" name="Shape 123"/>
        <p:cNvGrpSpPr/>
        <p:nvPr/>
      </p:nvGrpSpPr>
      <p:grpSpPr>
        <a:xfrm>
          <a:off x="0" y="0"/>
          <a:ext cx="0" cy="0"/>
          <a:chOff x="0" y="0"/>
          <a:chExt cx="0" cy="0"/>
        </a:xfrm>
      </p:grpSpPr>
      <p:sp>
        <p:nvSpPr>
          <p:cNvPr id="124" name="Google Shape;124;p50"/>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50"/>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 name="Google Shape;126;p50"/>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120000"/>
              </a:lnSpc>
              <a:spcBef>
                <a:spcPts val="1200"/>
              </a:spcBef>
              <a:spcAft>
                <a:spcPts val="0"/>
              </a:spcAft>
              <a:buSzPts val="1800"/>
              <a:buChar char=" "/>
              <a:defRPr/>
            </a:lvl1pPr>
            <a:lvl2pPr indent="-342900" lvl="1" marL="914400" algn="l">
              <a:lnSpc>
                <a:spcPct val="100000"/>
              </a:lnSpc>
              <a:spcBef>
                <a:spcPts val="200"/>
              </a:spcBef>
              <a:spcAft>
                <a:spcPts val="0"/>
              </a:spcAft>
              <a:buClr>
                <a:srgbClr val="3F3F3F"/>
              </a:buClr>
              <a:buSzPts val="1800"/>
              <a:buChar char="◦"/>
              <a:defRPr/>
            </a:lvl2pPr>
            <a:lvl3pPr indent="-342900" lvl="2" marL="1371600" algn="l">
              <a:lnSpc>
                <a:spcPct val="100000"/>
              </a:lnSpc>
              <a:spcBef>
                <a:spcPts val="400"/>
              </a:spcBef>
              <a:spcAft>
                <a:spcPts val="0"/>
              </a:spcAft>
              <a:buClr>
                <a:srgbClr val="3F3F3F"/>
              </a:buClr>
              <a:buSzPts val="1800"/>
              <a:buChar char="◦"/>
              <a:defRPr/>
            </a:lvl3pPr>
            <a:lvl4pPr indent="-342900" lvl="3" marL="1828800" algn="l">
              <a:lnSpc>
                <a:spcPct val="100000"/>
              </a:lnSpc>
              <a:spcBef>
                <a:spcPts val="400"/>
              </a:spcBef>
              <a:spcAft>
                <a:spcPts val="0"/>
              </a:spcAft>
              <a:buClr>
                <a:srgbClr val="3F3F3F"/>
              </a:buClr>
              <a:buSzPts val="1800"/>
              <a:buChar char="◦"/>
              <a:defRPr/>
            </a:lvl4pPr>
            <a:lvl5pPr indent="-342900" lvl="4" marL="2286000" algn="l">
              <a:lnSpc>
                <a:spcPct val="10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50"/>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50"/>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50"/>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a:lvl1pPr>
            <a:lvl2pPr indent="0" lvl="1" marL="0" algn="l">
              <a:spcBef>
                <a:spcPts val="0"/>
              </a:spcBef>
              <a:buNone/>
              <a:defRPr/>
            </a:lvl2pPr>
            <a:lvl3pPr indent="0" lvl="2" marL="0" algn="l">
              <a:spcBef>
                <a:spcPts val="0"/>
              </a:spcBef>
              <a:buNone/>
              <a:defRPr/>
            </a:lvl3pPr>
            <a:lvl4pPr indent="0" lvl="3" marL="0" algn="l">
              <a:spcBef>
                <a:spcPts val="0"/>
              </a:spcBef>
              <a:buNone/>
              <a:defRPr/>
            </a:lvl4pPr>
            <a:lvl5pPr indent="0" lvl="4" marL="0" algn="l">
              <a:spcBef>
                <a:spcPts val="0"/>
              </a:spcBef>
              <a:buNone/>
              <a:defRPr/>
            </a:lvl5pPr>
            <a:lvl6pPr indent="0" lvl="5" marL="0" algn="l">
              <a:spcBef>
                <a:spcPts val="0"/>
              </a:spcBef>
              <a:buNone/>
              <a:defRPr/>
            </a:lvl6pPr>
            <a:lvl7pPr indent="0" lvl="6" marL="0" algn="l">
              <a:spcBef>
                <a:spcPts val="0"/>
              </a:spcBef>
              <a:buNone/>
              <a:defRPr/>
            </a:lvl7pPr>
            <a:lvl8pPr indent="0" lvl="7" marL="0" algn="l">
              <a:spcBef>
                <a:spcPts val="0"/>
              </a:spcBef>
              <a:buNone/>
              <a:defRPr/>
            </a:lvl8pPr>
            <a:lvl9pPr indent="0" lvl="8" marL="0" algn="l">
              <a:spcBef>
                <a:spcPts val="0"/>
              </a:spcBef>
              <a:buNone/>
              <a:defRPr/>
            </a:lvl9pPr>
          </a:lstStyle>
          <a:p>
            <a:pPr indent="0" lvl="0" marL="0" rtl="0" algn="l">
              <a:spcBef>
                <a:spcPts val="0"/>
              </a:spcBef>
              <a:spcAft>
                <a:spcPts val="0"/>
              </a:spcAft>
              <a:buNone/>
            </a:pPr>
            <a:fld id="{00000000-1234-1234-1234-123412341234}" type="slidenum">
              <a:rPr lang="en-US"/>
              <a:t>‹#›</a:t>
            </a:fld>
            <a:endParaRPr/>
          </a:p>
        </p:txBody>
      </p:sp>
      <p:pic>
        <p:nvPicPr>
          <p:cNvPr id="130" name="Google Shape;130;p50"/>
          <p:cNvPicPr preferRelativeResize="0"/>
          <p:nvPr/>
        </p:nvPicPr>
        <p:blipFill rotWithShape="1">
          <a:blip r:embed="rId2">
            <a:alphaModFix/>
          </a:blip>
          <a:srcRect b="0" l="0" r="0" t="0"/>
          <a:stretch/>
        </p:blipFill>
        <p:spPr>
          <a:xfrm>
            <a:off x="4118476" y="6402638"/>
            <a:ext cx="1977524" cy="45536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37"/>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3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FEFEFE"/>
              </a:buClr>
              <a:buSzPts val="4400"/>
              <a:buFont typeface="Arial"/>
              <a:buNone/>
              <a:defRPr b="0" i="0" sz="4400" u="none" cap="none" strike="noStrike">
                <a:solidFill>
                  <a:srgbClr val="FEFEF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37"/>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FEFEFE"/>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FEFEFE"/>
              </a:buClr>
              <a:buSzPts val="1600"/>
              <a:buFont typeface="Calibri"/>
              <a:buChar char="◦"/>
              <a:defRPr b="0" i="0" sz="1600" u="none" cap="none" strike="noStrike">
                <a:solidFill>
                  <a:srgbClr val="FEFEFE"/>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FEFEFE"/>
              </a:buClr>
              <a:buSzPts val="1200"/>
              <a:buFont typeface="Calibri"/>
              <a:buChar char="◦"/>
              <a:defRPr b="0" i="0" sz="1200" u="none" cap="none" strike="noStrike">
                <a:solidFill>
                  <a:srgbClr val="FEFEFE"/>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FEFEFE"/>
                </a:solidFill>
                <a:latin typeface="Source Sans Pro"/>
                <a:ea typeface="Source Sans Pro"/>
                <a:cs typeface="Source Sans Pro"/>
                <a:sym typeface="Source Sans Pro"/>
              </a:defRPr>
            </a:lvl9pPr>
          </a:lstStyle>
          <a:p/>
        </p:txBody>
      </p:sp>
      <p:sp>
        <p:nvSpPr>
          <p:cNvPr id="13" name="Google Shape;13;p37"/>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4" name="Google Shape;14;p37"/>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lt1"/>
                </a:solidFill>
                <a:latin typeface="Source Sans Pro"/>
                <a:ea typeface="Source Sans Pro"/>
                <a:cs typeface="Source Sans Pro"/>
                <a:sym typeface="Source Sans Pro"/>
              </a:defRPr>
            </a:lvl9pPr>
          </a:lstStyle>
          <a:p/>
        </p:txBody>
      </p:sp>
      <p:sp>
        <p:nvSpPr>
          <p:cNvPr id="15" name="Google Shape;15;p37"/>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16" name="Google Shape;16;p37"/>
          <p:cNvCxnSpPr/>
          <p:nvPr/>
        </p:nvCxnSpPr>
        <p:spPr>
          <a:xfrm>
            <a:off x="1193532" y="1897380"/>
            <a:ext cx="9966960" cy="0"/>
          </a:xfrm>
          <a:prstGeom prst="straightConnector1">
            <a:avLst/>
          </a:prstGeom>
          <a:noFill/>
          <a:ln cap="flat" cmpd="sng" w="12700">
            <a:solidFill>
              <a:srgbClr val="FEFEFE"/>
            </a:solidFill>
            <a:prstDash val="solid"/>
            <a:round/>
            <a:headEnd len="sm" w="sm" type="none"/>
            <a:tailEnd len="sm" w="sm" type="none"/>
          </a:ln>
        </p:spPr>
      </p:cxnSp>
      <p:pic>
        <p:nvPicPr>
          <p:cNvPr id="17" name="Google Shape;17;p37"/>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 name="Shape 34"/>
        <p:cNvGrpSpPr/>
        <p:nvPr/>
      </p:nvGrpSpPr>
      <p:grpSpPr>
        <a:xfrm>
          <a:off x="0" y="0"/>
          <a:ext cx="0" cy="0"/>
          <a:chOff x="0" y="0"/>
          <a:chExt cx="0" cy="0"/>
        </a:xfrm>
      </p:grpSpPr>
      <p:sp>
        <p:nvSpPr>
          <p:cNvPr id="35" name="Google Shape;35;p36"/>
          <p:cNvSpPr/>
          <p:nvPr/>
        </p:nvSpPr>
        <p:spPr>
          <a:xfrm>
            <a:off x="3175" y="6400800"/>
            <a:ext cx="12188825" cy="457200"/>
          </a:xfrm>
          <a:prstGeom prst="rect">
            <a:avLst/>
          </a:prstGeom>
          <a:solidFill>
            <a:srgbClr val="2626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rgbClr val="3F3F3F"/>
              </a:buClr>
              <a:buSzPts val="4400"/>
              <a:buFont typeface="Arial"/>
              <a:buNone/>
              <a:defRPr b="0" i="0" sz="4400" u="none" cap="none" strike="noStrike">
                <a:solidFill>
                  <a:srgbClr val="3F3F3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 name="Google Shape;37;p36"/>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marR="0" rtl="0" algn="l">
              <a:lnSpc>
                <a:spcPct val="120000"/>
              </a:lnSpc>
              <a:spcBef>
                <a:spcPts val="1200"/>
              </a:spcBef>
              <a:spcAft>
                <a:spcPts val="0"/>
              </a:spcAft>
              <a:buClr>
                <a:schemeClr val="accent1"/>
              </a:buClr>
              <a:buSzPts val="1800"/>
              <a:buFont typeface="Calibri"/>
              <a:buChar char=" "/>
              <a:defRPr b="0" i="0" sz="1800" u="none" cap="none" strike="noStrike">
                <a:solidFill>
                  <a:srgbClr val="3F3F3F"/>
                </a:solidFill>
                <a:latin typeface="Source Sans Pro"/>
                <a:ea typeface="Source Sans Pro"/>
                <a:cs typeface="Source Sans Pro"/>
                <a:sym typeface="Source Sans Pro"/>
              </a:defRPr>
            </a:lvl1pPr>
            <a:lvl2pPr indent="-330200" lvl="1" marL="914400" marR="0" rtl="0" algn="l">
              <a:lnSpc>
                <a:spcPct val="100000"/>
              </a:lnSpc>
              <a:spcBef>
                <a:spcPts val="200"/>
              </a:spcBef>
              <a:spcAft>
                <a:spcPts val="0"/>
              </a:spcAft>
              <a:buClr>
                <a:srgbClr val="3F3F3F"/>
              </a:buClr>
              <a:buSzPts val="1600"/>
              <a:buFont typeface="Calibri"/>
              <a:buChar char="◦"/>
              <a:defRPr b="0" i="0" sz="1600" u="none" cap="none" strike="noStrike">
                <a:solidFill>
                  <a:srgbClr val="3F3F3F"/>
                </a:solidFill>
                <a:latin typeface="Source Sans Pro"/>
                <a:ea typeface="Source Sans Pro"/>
                <a:cs typeface="Source Sans Pro"/>
                <a:sym typeface="Source Sans Pro"/>
              </a:defRPr>
            </a:lvl2pPr>
            <a:lvl3pPr indent="-304800" lvl="2" marL="13716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3pPr>
            <a:lvl4pPr indent="-304800" lvl="3" marL="18288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4pPr>
            <a:lvl5pPr indent="-304800" lvl="4" marL="2286000" marR="0" rtl="0" algn="l">
              <a:lnSpc>
                <a:spcPct val="100000"/>
              </a:lnSpc>
              <a:spcBef>
                <a:spcPts val="400"/>
              </a:spcBef>
              <a:spcAft>
                <a:spcPts val="0"/>
              </a:spcAft>
              <a:buClr>
                <a:srgbClr val="3F3F3F"/>
              </a:buClr>
              <a:buSzPts val="1200"/>
              <a:buFont typeface="Calibri"/>
              <a:buChar char="◦"/>
              <a:defRPr b="0" i="0" sz="1200" u="none" cap="none" strike="noStrike">
                <a:solidFill>
                  <a:srgbClr val="3F3F3F"/>
                </a:solidFill>
                <a:latin typeface="Source Sans Pro"/>
                <a:ea typeface="Source Sans Pro"/>
                <a:cs typeface="Source Sans Pro"/>
                <a:sym typeface="Source Sans Pro"/>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Source Sans Pro"/>
                <a:ea typeface="Source Sans Pro"/>
                <a:cs typeface="Source Sans Pro"/>
                <a:sym typeface="Source Sans Pro"/>
              </a:defRPr>
            </a:lvl9pPr>
          </a:lstStyle>
          <a:p/>
        </p:txBody>
      </p:sp>
      <p:sp>
        <p:nvSpPr>
          <p:cNvPr id="38" name="Google Shape;38;p36"/>
          <p:cNvSpPr txBox="1"/>
          <p:nvPr>
            <p:ph idx="10" type="dt"/>
          </p:nvPr>
        </p:nvSpPr>
        <p:spPr>
          <a:xfrm>
            <a:off x="8218426" y="6446838"/>
            <a:ext cx="258485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39" name="Google Shape;39;p3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FFFFFF"/>
                </a:solidFill>
                <a:latin typeface="Source Sans Pro"/>
                <a:ea typeface="Source Sans Pro"/>
                <a:cs typeface="Source Sans Pro"/>
                <a:sym typeface="Source Sans Pro"/>
              </a:defRPr>
            </a:lvl1pPr>
            <a:lvl2pPr lvl="1"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2pPr>
            <a:lvl3pPr lvl="2"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3pPr>
            <a:lvl4pPr lvl="3"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4pPr>
            <a:lvl5pPr lvl="4"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5pPr>
            <a:lvl6pPr lvl="5"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6pPr>
            <a:lvl7pPr lvl="6"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7pPr>
            <a:lvl8pPr lvl="7"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8pPr>
            <a:lvl9pPr lvl="8" marR="0" rtl="0" algn="l">
              <a:spcBef>
                <a:spcPts val="0"/>
              </a:spcBef>
              <a:spcAft>
                <a:spcPts val="0"/>
              </a:spcAft>
              <a:buSzPts val="1400"/>
              <a:buNone/>
              <a:defRPr b="0" i="0" sz="1800" u="none" cap="none" strike="noStrike">
                <a:solidFill>
                  <a:schemeClr val="dk1"/>
                </a:solidFill>
                <a:latin typeface="Source Sans Pro"/>
                <a:ea typeface="Source Sans Pro"/>
                <a:cs typeface="Source Sans Pro"/>
                <a:sym typeface="Source Sans Pro"/>
              </a:defRPr>
            </a:lvl9pPr>
          </a:lstStyle>
          <a:p/>
        </p:txBody>
      </p:sp>
      <p:sp>
        <p:nvSpPr>
          <p:cNvPr id="40" name="Google Shape;40;p3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0" i="0" sz="800" u="none" cap="none" strike="noStrike">
                <a:solidFill>
                  <a:srgbClr val="FFFFFF"/>
                </a:solidFill>
                <a:latin typeface="Source Sans Pro"/>
                <a:ea typeface="Source Sans Pro"/>
                <a:cs typeface="Source Sans Pro"/>
                <a:sym typeface="Source Sans Pro"/>
              </a:defRPr>
            </a:lvl1pPr>
            <a:lvl2pPr indent="0" lvl="1" marL="0" marR="0" rtl="0" algn="l">
              <a:spcBef>
                <a:spcPts val="0"/>
              </a:spcBef>
              <a:buNone/>
              <a:defRPr b="0" i="0" sz="800" u="none" cap="none" strike="noStrike">
                <a:solidFill>
                  <a:srgbClr val="FFFFFF"/>
                </a:solidFill>
                <a:latin typeface="Source Sans Pro"/>
                <a:ea typeface="Source Sans Pro"/>
                <a:cs typeface="Source Sans Pro"/>
                <a:sym typeface="Source Sans Pro"/>
              </a:defRPr>
            </a:lvl2pPr>
            <a:lvl3pPr indent="0" lvl="2" marL="0" marR="0" rtl="0" algn="l">
              <a:spcBef>
                <a:spcPts val="0"/>
              </a:spcBef>
              <a:buNone/>
              <a:defRPr b="0" i="0" sz="800" u="none" cap="none" strike="noStrike">
                <a:solidFill>
                  <a:srgbClr val="FFFFFF"/>
                </a:solidFill>
                <a:latin typeface="Source Sans Pro"/>
                <a:ea typeface="Source Sans Pro"/>
                <a:cs typeface="Source Sans Pro"/>
                <a:sym typeface="Source Sans Pro"/>
              </a:defRPr>
            </a:lvl3pPr>
            <a:lvl4pPr indent="0" lvl="3" marL="0" marR="0" rtl="0" algn="l">
              <a:spcBef>
                <a:spcPts val="0"/>
              </a:spcBef>
              <a:buNone/>
              <a:defRPr b="0" i="0" sz="800" u="none" cap="none" strike="noStrike">
                <a:solidFill>
                  <a:srgbClr val="FFFFFF"/>
                </a:solidFill>
                <a:latin typeface="Source Sans Pro"/>
                <a:ea typeface="Source Sans Pro"/>
                <a:cs typeface="Source Sans Pro"/>
                <a:sym typeface="Source Sans Pro"/>
              </a:defRPr>
            </a:lvl4pPr>
            <a:lvl5pPr indent="0" lvl="4" marL="0" marR="0" rtl="0" algn="l">
              <a:spcBef>
                <a:spcPts val="0"/>
              </a:spcBef>
              <a:buNone/>
              <a:defRPr b="0" i="0" sz="800" u="none" cap="none" strike="noStrike">
                <a:solidFill>
                  <a:srgbClr val="FFFFFF"/>
                </a:solidFill>
                <a:latin typeface="Source Sans Pro"/>
                <a:ea typeface="Source Sans Pro"/>
                <a:cs typeface="Source Sans Pro"/>
                <a:sym typeface="Source Sans Pro"/>
              </a:defRPr>
            </a:lvl5pPr>
            <a:lvl6pPr indent="0" lvl="5" marL="0" marR="0" rtl="0" algn="l">
              <a:spcBef>
                <a:spcPts val="0"/>
              </a:spcBef>
              <a:buNone/>
              <a:defRPr b="0" i="0" sz="800" u="none" cap="none" strike="noStrike">
                <a:solidFill>
                  <a:srgbClr val="FFFFFF"/>
                </a:solidFill>
                <a:latin typeface="Source Sans Pro"/>
                <a:ea typeface="Source Sans Pro"/>
                <a:cs typeface="Source Sans Pro"/>
                <a:sym typeface="Source Sans Pro"/>
              </a:defRPr>
            </a:lvl6pPr>
            <a:lvl7pPr indent="0" lvl="6" marL="0" marR="0" rtl="0" algn="l">
              <a:spcBef>
                <a:spcPts val="0"/>
              </a:spcBef>
              <a:buNone/>
              <a:defRPr b="0" i="0" sz="800" u="none" cap="none" strike="noStrike">
                <a:solidFill>
                  <a:srgbClr val="FFFFFF"/>
                </a:solidFill>
                <a:latin typeface="Source Sans Pro"/>
                <a:ea typeface="Source Sans Pro"/>
                <a:cs typeface="Source Sans Pro"/>
                <a:sym typeface="Source Sans Pro"/>
              </a:defRPr>
            </a:lvl7pPr>
            <a:lvl8pPr indent="0" lvl="7" marL="0" marR="0" rtl="0" algn="l">
              <a:spcBef>
                <a:spcPts val="0"/>
              </a:spcBef>
              <a:buNone/>
              <a:defRPr b="0" i="0" sz="800" u="none" cap="none" strike="noStrike">
                <a:solidFill>
                  <a:srgbClr val="FFFFFF"/>
                </a:solidFill>
                <a:latin typeface="Source Sans Pro"/>
                <a:ea typeface="Source Sans Pro"/>
                <a:cs typeface="Source Sans Pro"/>
                <a:sym typeface="Source Sans Pro"/>
              </a:defRPr>
            </a:lvl8pPr>
            <a:lvl9pPr indent="0" lvl="8" marL="0" marR="0" rtl="0" algn="l">
              <a:spcBef>
                <a:spcPts val="0"/>
              </a:spcBef>
              <a:buNone/>
              <a:defRPr b="0" i="0" sz="800" u="none" cap="none" strike="noStrike">
                <a:solidFill>
                  <a:srgbClr val="FFFFFF"/>
                </a:solidFill>
                <a:latin typeface="Source Sans Pro"/>
                <a:ea typeface="Source Sans Pro"/>
                <a:cs typeface="Source Sans Pro"/>
                <a:sym typeface="Source Sans Pro"/>
              </a:defRPr>
            </a:lvl9pPr>
          </a:lstStyle>
          <a:p>
            <a:pPr indent="0" lvl="0" marL="0" rtl="0" algn="l">
              <a:spcBef>
                <a:spcPts val="0"/>
              </a:spcBef>
              <a:spcAft>
                <a:spcPts val="0"/>
              </a:spcAft>
              <a:buNone/>
            </a:pPr>
            <a:fld id="{00000000-1234-1234-1234-123412341234}" type="slidenum">
              <a:rPr lang="en-US"/>
              <a:t>‹#›</a:t>
            </a:fld>
            <a:endParaRPr/>
          </a:p>
        </p:txBody>
      </p:sp>
      <p:cxnSp>
        <p:nvCxnSpPr>
          <p:cNvPr id="41" name="Google Shape;41;p36"/>
          <p:cNvCxnSpPr/>
          <p:nvPr/>
        </p:nvCxnSpPr>
        <p:spPr>
          <a:xfrm>
            <a:off x="1193532" y="1897380"/>
            <a:ext cx="9966960" cy="0"/>
          </a:xfrm>
          <a:prstGeom prst="straightConnector1">
            <a:avLst/>
          </a:prstGeom>
          <a:noFill/>
          <a:ln cap="flat" cmpd="sng" w="12700">
            <a:solidFill>
              <a:srgbClr val="3F3F3F"/>
            </a:solidFill>
            <a:prstDash val="solid"/>
            <a:round/>
            <a:headEnd len="sm" w="sm" type="none"/>
            <a:tailEnd len="sm" w="sm" type="none"/>
          </a:ln>
        </p:spPr>
      </p:cxnSp>
      <p:pic>
        <p:nvPicPr>
          <p:cNvPr id="42" name="Google Shape;42;p36"/>
          <p:cNvPicPr preferRelativeResize="0"/>
          <p:nvPr/>
        </p:nvPicPr>
        <p:blipFill rotWithShape="1">
          <a:blip r:embed="rId1">
            <a:alphaModFix/>
          </a:blip>
          <a:srcRect b="0" l="0" r="0" t="0"/>
          <a:stretch/>
        </p:blipFill>
        <p:spPr>
          <a:xfrm>
            <a:off x="4118476" y="6402638"/>
            <a:ext cx="1977524" cy="45536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png"/><Relationship Id="rId3" Type="http://schemas.openxmlformats.org/officeDocument/2006/relationships/notesSlide" Target="../notesSlides/notesSlide4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4.png"/>
          <p:cNvPicPr>
            <a:picLocks noChangeAspect="1"/>
          </p:cNvPicPr>
          <p:nvPr/>
        </p:nvPicPr>
        <p:blipFill>
          <a:blip r:embed="rId2"/>
          <a:srcRect l="27350" r="27350"/>
          <a:stretch>
            <a:fillRect/>
          </a:stretch>
        </p:blipFill>
        <p:spPr>
          <a:xfrm>
            <a:off x="0" y="0"/>
            <a:ext cx="7552944" cy="6858000"/>
          </a:xfrm>
          <a:prstGeom prst="rect">
            <a:avLst/>
          </a:prstGeom>
        </p:spPr>
      </p:pic>
      <p:sp>
        <p:nvSpPr>
          <p:cNvPr id="3" name="Rectangle 2"/>
          <p:cNvSpPr/>
          <p:nvPr/>
        </p:nvSpPr>
        <p:spPr>
          <a:xfrm>
            <a:off x="7552944" y="0"/>
            <a:ext cx="4636008"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818120" y="685800"/>
            <a:ext cx="4114800" cy="2926080"/>
          </a:xfrm>
          <a:prstGeom prst="rect">
            <a:avLst/>
          </a:prstGeom>
          <a:noFill/>
        </p:spPr>
        <p:txBody>
          <a:bodyPr wrap="square" anchor="b">
            <a:noAutofit/>
          </a:bodyPr>
          <a:lstStyle/>
          <a:p>
            <a:pPr algn="ctr" marL="0" indent="0">
              <a:lnSpc>
                <a:spcPct val="100000"/>
              </a:lnSpc>
              <a:spcBef>
                <a:spcPts val="0"/>
              </a:spcBef>
              <a:spcAft>
                <a:spcPts val="600"/>
              </a:spcAft>
              <a:buNone/>
            </a:pPr>
            <a:r>
              <a:rPr lang="en-US" sz="2400" b="1">
                <a:solidFill>
                  <a:srgbClr val="FF0000"/>
                </a:solidFill>
                <a:latin typeface="Arial"/>
                <a:ea typeface="Arial"/>
                <a:cs typeface="Arial"/>
              </a:rPr>
              <a:t>FAST-04</a:t>
            </a:r>
          </a:p>
          <a:p>
            <a:pPr algn="ctr" marL="0" indent="0">
              <a:lnSpc>
                <a:spcPct val="95000"/>
              </a:lnSpc>
              <a:spcBef>
                <a:spcPts val="0"/>
              </a:spcBef>
              <a:spcAft>
                <a:spcPts val="0"/>
              </a:spcAft>
              <a:buNone/>
            </a:pPr>
            <a:r>
              <a:rPr lang="en-US" sz="2800" b="0">
                <a:solidFill>
                  <a:srgbClr val="FF0000"/>
                </a:solidFill>
                <a:latin typeface="Arial"/>
                <a:ea typeface="Arial"/>
                <a:cs typeface="Arial"/>
              </a:rPr>
              <a:t>AI Productivity Applications</a:t>
            </a:r>
          </a:p>
          <a:p>
            <a:pPr algn="ctr" marL="0" indent="0">
              <a:lnSpc>
                <a:spcPct val="100000"/>
              </a:lnSpc>
              <a:spcBef>
                <a:spcPts val="1000"/>
              </a:spcBef>
              <a:spcAft>
                <a:spcPts val="0"/>
              </a:spcAft>
              <a:buNone/>
            </a:pPr>
            <a:r>
              <a:rPr lang="en-US" sz="1500" b="0">
                <a:solidFill>
                  <a:srgbClr val="FFFFFF"/>
                </a:solidFill>
                <a:latin typeface="Source Sans Pro"/>
                <a:ea typeface="Source Sans Pro"/>
                <a:cs typeface="Source Sans Pro"/>
              </a:rPr>
              <a:t>Microsoft 365 Copilot and Gemini for Workspace in Daily Work</a:t>
            </a:r>
          </a:p>
        </p:txBody>
      </p:sp>
      <p:cxnSp>
        <p:nvCxnSpPr>
          <p:cNvPr id="5" name="Connector 4"/>
          <p:cNvCxnSpPr/>
          <p:nvPr/>
        </p:nvCxnSpPr>
        <p:spPr>
          <a:xfrm>
            <a:off x="8183879" y="3794760"/>
            <a:ext cx="3383281" cy="0"/>
          </a:xfrm>
          <a:prstGeom prst="line">
            <a:avLst/>
          </a:prstGeom>
          <a:ln w="12700">
            <a:solidFill>
              <a:srgbClr val="00B0F0"/>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7818120" y="3931920"/>
            <a:ext cx="4114800" cy="1737360"/>
          </a:xfrm>
          <a:prstGeom prst="rect">
            <a:avLst/>
          </a:prstGeom>
          <a:noFill/>
        </p:spPr>
        <p:txBody>
          <a:bodyPr wrap="square" anchor="t">
            <a:noAutofit/>
          </a:bodyPr>
          <a:lstStyle/>
          <a:p>
            <a:pPr algn="ctr" marL="0" indent="0">
              <a:lnSpc>
                <a:spcPct val="100000"/>
              </a:lnSpc>
              <a:spcBef>
                <a:spcPts val="0"/>
              </a:spcBef>
              <a:spcAft>
                <a:spcPts val="0"/>
              </a:spcAft>
              <a:buNone/>
            </a:pPr>
            <a:r>
              <a:rPr lang="en-US" sz="1700" b="1">
                <a:solidFill>
                  <a:srgbClr val="00B0F0"/>
                </a:solidFill>
                <a:latin typeface="Source Sans Pro"/>
                <a:ea typeface="Source Sans Pro"/>
                <a:cs typeface="Source Sans Pro"/>
              </a:rPr>
              <a:t>Presented by Wadood Chaudhary</a:t>
            </a:r>
          </a:p>
          <a:p>
            <a:pPr algn="ctr" marL="0" indent="0">
              <a:lnSpc>
                <a:spcPct val="100000"/>
              </a:lnSpc>
              <a:spcBef>
                <a:spcPts val="1000"/>
              </a:spcBef>
              <a:spcAft>
                <a:spcPts val="0"/>
              </a:spcAft>
              <a:buNone/>
            </a:pPr>
            <a:r>
              <a:rPr lang="en-US" sz="1500" b="0">
                <a:solidFill>
                  <a:srgbClr val="00B0F0"/>
                </a:solidFill>
                <a:latin typeface="Source Sans Pro"/>
                <a:ea typeface="Source Sans Pro"/>
                <a:cs typeface="Source Sans Pro"/>
              </a:rPr>
              <a:t>7formations</a:t>
            </a:r>
          </a:p>
          <a:p>
            <a:pPr algn="ctr" marL="0" indent="0">
              <a:lnSpc>
                <a:spcPct val="100000"/>
              </a:lnSpc>
              <a:spcBef>
                <a:spcPts val="800"/>
              </a:spcBef>
              <a:spcAft>
                <a:spcPts val="0"/>
              </a:spcAft>
              <a:buNone/>
            </a:pPr>
            <a:r>
              <a:rPr lang="en-US" sz="1500" b="0">
                <a:solidFill>
                  <a:srgbClr val="00B0F0"/>
                </a:solidFill>
                <a:latin typeface="Source Sans Pro"/>
                <a:ea typeface="Source Sans Pro"/>
                <a:cs typeface="Source Sans Pro"/>
              </a:rPr>
              <a:t>WWW.7FORMATIONS.COM</a:t>
            </a:r>
          </a:p>
          <a:p>
            <a:pPr algn="ctr" marL="0" indent="0">
              <a:lnSpc>
                <a:spcPct val="100000"/>
              </a:lnSpc>
              <a:spcBef>
                <a:spcPts val="800"/>
              </a:spcBef>
              <a:spcAft>
                <a:spcPts val="0"/>
              </a:spcAft>
              <a:buNone/>
            </a:pPr>
            <a:r>
              <a:rPr lang="en-US" sz="1300" b="0">
                <a:solidFill>
                  <a:srgbClr val="FFFFFF"/>
                </a:solidFill>
                <a:latin typeface="Source Sans Pro"/>
                <a:ea typeface="Source Sans Pro"/>
                <a:cs typeface="Source Sans Pro"/>
              </a:rPr>
              <a:t>Massachusetts FAST AI Course Catalog</a:t>
            </a:r>
          </a:p>
        </p:txBody>
      </p:sp>
      <p:sp>
        <p:nvSpPr>
          <p:cNvPr id="7" name="TextBox 6"/>
          <p:cNvSpPr txBox="1"/>
          <p:nvPr/>
        </p:nvSpPr>
        <p:spPr>
          <a:xfrm>
            <a:off x="7818120" y="5760720"/>
            <a:ext cx="4114800" cy="822960"/>
          </a:xfrm>
          <a:prstGeom prst="rect">
            <a:avLst/>
          </a:prstGeom>
          <a:noFill/>
        </p:spPr>
        <p:txBody>
          <a:bodyPr wrap="square" anchor="ctr">
            <a:noAutofit/>
          </a:bodyPr>
          <a:lstStyle/>
          <a:p>
            <a:pPr algn="ctr" marL="0" indent="0">
              <a:lnSpc>
                <a:spcPct val="100000"/>
              </a:lnSpc>
              <a:spcBef>
                <a:spcPts val="0"/>
              </a:spcBef>
              <a:spcAft>
                <a:spcPts val="0"/>
              </a:spcAft>
              <a:buNone/>
            </a:pPr>
            <a:r>
              <a:rPr lang="en-US" sz="1600" b="0">
                <a:solidFill>
                  <a:srgbClr val="FF0000"/>
                </a:solidFill>
                <a:latin typeface="Arial"/>
                <a:ea typeface="Arial"/>
                <a:cs typeface="Arial"/>
              </a:rPr>
              <a:t>12 hours  |  4 live sessions x 3h</a:t>
            </a:r>
          </a:p>
        </p:txBody>
      </p:sp>
      <p:pic>
        <p:nvPicPr>
          <p:cNvPr id="8" name="Picture 7" descr="image.png"/>
          <p:cNvPicPr>
            <a:picLocks noChangeAspect="1"/>
          </p:cNvPicPr>
          <p:nvPr/>
        </p:nvPicPr>
        <p:blipFill>
          <a:blip r:embed="rId3"/>
          <a:stretch>
            <a:fillRect/>
          </a:stretch>
        </p:blipFill>
        <p:spPr>
          <a:xfrm>
            <a:off x="1947672" y="5641848"/>
            <a:ext cx="3474720" cy="1072199"/>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3600" b="0">
                <a:solidFill>
                  <a:srgbClr val="FF0000"/>
                </a:solidFill>
                <a:latin typeface="Arial"/>
                <a:ea typeface="Arial"/>
                <a:cs typeface="Arial"/>
              </a:rPr>
              <a:t>Welcome</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400"/>
              </a:spcAft>
              <a:buNone/>
            </a:pPr>
            <a:r>
              <a:rPr lang="en-US" sz="2400" b="0">
                <a:solidFill>
                  <a:srgbClr val="FF0000"/>
                </a:solidFill>
                <a:latin typeface="Arial"/>
                <a:ea typeface="Arial"/>
                <a:cs typeface="Arial"/>
              </a:rPr>
              <a:t>Introductions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name</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Your role and type of employer (no confidential details)</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One weekly task you would like AI help with</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Which AI tool your employer has approved, if any</a:t>
            </a:r>
          </a:p>
          <a:p>
            <a:pPr algn="l" marL="408940" indent="-408940">
              <a:lnSpc>
                <a:spcPct val="100000"/>
              </a:lnSpc>
              <a:spcBef>
                <a:spcPts val="1400"/>
              </a:spcBef>
              <a:spcAft>
                <a:spcPts val="0"/>
              </a:spcAft>
              <a:buClr>
                <a:srgbClr val="3F3F3F"/>
              </a:buClr>
              <a:buFont typeface="Source Sans Pro"/>
              <a:buAutoNum type="arabicPeriod"/>
            </a:pPr>
            <a:r>
              <a:rPr lang="en-US" sz="2000" b="0">
                <a:solidFill>
                  <a:srgbClr val="3F3F3F"/>
                </a:solidFill>
                <a:latin typeface="Source Sans Pro"/>
                <a:ea typeface="Source Sans Pro"/>
                <a:cs typeface="Source Sans Pro"/>
              </a:rPr>
              <a:t>Is Teams or Zoom working for you? Audio, camera, breakout rooms</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1400"/>
              </a:spcAft>
              <a:buNone/>
            </a:pPr>
            <a:r>
              <a:rPr lang="en-US" sz="2200" b="0">
                <a:solidFill>
                  <a:srgbClr val="FFFFFF"/>
                </a:solidFill>
                <a:latin typeface="Source Sans Pro"/>
                <a:ea typeface="Source Sans Pro"/>
                <a:cs typeface="Source Sans Pro"/>
              </a:rPr>
              <a:t>Why I am here</a:t>
            </a:r>
          </a:p>
          <a:p>
            <a:pPr algn="ctr" marL="0" indent="0">
              <a:lnSpc>
                <a:spcPct val="100000"/>
              </a:lnSpc>
              <a:spcBef>
                <a:spcPts val="1000"/>
              </a:spcBef>
              <a:spcAft>
                <a:spcPts val="0"/>
              </a:spcAft>
              <a:buNone/>
            </a:pPr>
            <a:r>
              <a:rPr lang="en-US" sz="1800" b="1">
                <a:solidFill>
                  <a:srgbClr val="00B0F0"/>
                </a:solidFill>
                <a:latin typeface="Source Sans Pro"/>
                <a:ea typeface="Source Sans Pro"/>
                <a:cs typeface="Source Sans Pro"/>
              </a:rPr>
              <a:t>Wadood Chaudhary</a:t>
            </a:r>
          </a:p>
          <a:p>
            <a:pPr algn="ctr" marL="0" indent="0">
              <a:lnSpc>
                <a:spcPct val="100000"/>
              </a:lnSpc>
              <a:spcBef>
                <a:spcPts val="400"/>
              </a:spcBef>
              <a:spcAft>
                <a:spcPts val="0"/>
              </a:spcAft>
              <a:buNone/>
            </a:pPr>
            <a:r>
              <a:rPr lang="en-US" sz="1600" b="0">
                <a:solidFill>
                  <a:srgbClr val="FFFFFF"/>
                </a:solidFill>
                <a:latin typeface="Source Sans Pro"/>
                <a:ea typeface="Source Sans Pro"/>
                <a:cs typeface="Source Sans Pro"/>
              </a:rPr>
              <a:t>Instructor, 7formations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(1/2)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12 hours  |  4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1</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(Inbox and calendar)</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Data rules and permissions primer</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Thread summaries and replies</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Scheduling and follow-ups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Tone and commitments check</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1</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1</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2</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(Meetings)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Recaps, decisions, owners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Transcription consent</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Verifying the recap</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From recap to tasks</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2</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548640" y="2194560"/>
            <a:ext cx="3566160" cy="1554480"/>
          </a:xfrm>
        </p:spPr>
        <p:txBody>
          <a:bodyPr wrap="square" anchor="ctr">
            <a:noAutofit/>
          </a:bodyPr>
          <a:lstStyle/>
          <a:p>
            <a:pPr algn="ctr" marL="0" indent="0">
              <a:lnSpc>
                <a:spcPct val="100000"/>
              </a:lnSpc>
              <a:spcBef>
                <a:spcPts val="0"/>
              </a:spcBef>
              <a:spcAft>
                <a:spcPts val="0"/>
              </a:spcAft>
              <a:buNone/>
            </a:pPr>
            <a:r>
              <a:rPr lang="en-US" sz="3200" b="0">
                <a:solidFill>
                  <a:srgbClr val="FF0000"/>
                </a:solidFill>
                <a:latin typeface="Arial"/>
                <a:ea typeface="Arial"/>
                <a:cs typeface="Arial"/>
              </a:rPr>
              <a:t>Course Overview (2/2)</a:t>
            </a:r>
          </a:p>
        </p:txBody>
      </p:sp>
      <p:sp>
        <p:nvSpPr>
          <p:cNvPr id="4" name="Text Placeholder 3"/>
          <p:cNvSpPr>
            <a:spLocks noGrp="1"/>
          </p:cNvSpPr>
          <p:nvPr>
            <p:ph type="body" idx="2"/>
          </p:nvPr>
        </p:nvSpPr>
        <p:spPr>
          <a:xfrm>
            <a:off x="548640" y="3886200"/>
            <a:ext cx="3566160" cy="1097280"/>
          </a:xfrm>
        </p:spPr>
        <p:txBody>
          <a:bodyPr wrap="square">
            <a:noAutofit/>
          </a:bodyPr>
          <a:lstStyle/>
          <a:p>
            <a:pPr algn="ctr" marL="0" indent="0">
              <a:lnSpc>
                <a:spcPct val="100000"/>
              </a:lnSpc>
              <a:spcBef>
                <a:spcPts val="0"/>
              </a:spcBef>
              <a:spcAft>
                <a:spcPts val="0"/>
              </a:spcAft>
              <a:buNone/>
            </a:pPr>
            <a:r>
              <a:rPr lang="en-US" sz="1500" b="0">
                <a:solidFill>
                  <a:srgbClr val="FFFFFF"/>
                </a:solidFill>
                <a:latin typeface="Source Sans Pro"/>
                <a:ea typeface="Source Sans Pro"/>
                <a:cs typeface="Source Sans Pro"/>
              </a:rPr>
              <a:t>12 hours  |  4 live sessions x 3h</a:t>
            </a:r>
          </a:p>
          <a:p>
            <a:pPr algn="ctr" marL="0" indent="0">
              <a:lnSpc>
                <a:spcPct val="100000"/>
              </a:lnSpc>
              <a:spcBef>
                <a:spcPts val="600"/>
              </a:spcBef>
              <a:spcAft>
                <a:spcPts val="0"/>
              </a:spcAft>
              <a:buNone/>
            </a:pPr>
            <a:r>
              <a:rPr lang="en-US" sz="1500" b="0">
                <a:solidFill>
                  <a:srgbClr val="00B0F0"/>
                </a:solidFill>
                <a:latin typeface="Source Sans Pro"/>
                <a:ea typeface="Source Sans Pro"/>
                <a:cs typeface="Source Sans Pro"/>
              </a:rPr>
              <a:t>Level 200</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151" name="TextBox 150"/>
          <p:cNvSpPr txBox="1"/>
          <p:nvPr/>
        </p:nvSpPr>
        <p:spPr>
          <a:xfrm>
            <a:off x="4892040"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FF0000"/>
                </a:solidFill>
                <a:latin typeface="Source Sans Pro"/>
                <a:ea typeface="Source Sans Pro"/>
                <a:cs typeface="Source Sans Pro"/>
              </a:rPr>
              <a:t>SESSION 3</a:t>
            </a:r>
          </a:p>
          <a:p>
            <a:pPr algn="ctr" marL="0" indent="0">
              <a:lnSpc>
                <a:spcPct val="100000"/>
              </a:lnSpc>
              <a:spcBef>
                <a:spcPts val="0"/>
              </a:spcBef>
              <a:spcAft>
                <a:spcPts val="800"/>
              </a:spcAft>
              <a:buNone/>
            </a:pPr>
            <a:r>
              <a:rPr lang="en-US" sz="1400" b="1">
                <a:solidFill>
                  <a:srgbClr val="FF0000"/>
                </a:solidFill>
                <a:latin typeface="Source Sans Pro"/>
                <a:ea typeface="Source Sans Pro"/>
                <a:cs typeface="Source Sans Pro"/>
              </a:rPr>
              <a:t>(Documents and slides)</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Outline to draft</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Rewrite for audience</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Draft to deck</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Fact and figure check</a:t>
            </a:r>
          </a:p>
          <a:p>
            <a:pPr algn="l" marL="329565" indent="-329565">
              <a:lnSpc>
                <a:spcPct val="100000"/>
              </a:lnSpc>
              <a:spcBef>
                <a:spcPts val="800"/>
              </a:spcBef>
              <a:spcAft>
                <a:spcPts val="0"/>
              </a:spcAft>
              <a:buClr>
                <a:srgbClr val="FF0000"/>
              </a:buClr>
              <a:buFont typeface="Noto Sans Symbols"/>
              <a:buChar char="⮚"/>
            </a:pPr>
            <a:r>
              <a:rPr lang="en-US" sz="1500" b="1">
                <a:solidFill>
                  <a:srgbClr val="3F3F3F"/>
                </a:solidFill>
                <a:latin typeface="Source Sans Pro"/>
                <a:ea typeface="Source Sans Pro"/>
                <a:cs typeface="Source Sans Pro"/>
              </a:rPr>
              <a:t>Lab 3</a:t>
            </a:r>
          </a:p>
          <a:p>
            <a:pPr algn="l" marL="329565" indent="-329565">
              <a:lnSpc>
                <a:spcPct val="100000"/>
              </a:lnSpc>
              <a:spcBef>
                <a:spcPts val="400"/>
              </a:spcBef>
              <a:spcAft>
                <a:spcPts val="0"/>
              </a:spcAft>
              <a:buClr>
                <a:srgbClr val="FF0000"/>
              </a:buClr>
              <a:buFont typeface="Noto Sans Symbols"/>
              <a:buChar char="⮚"/>
            </a:pPr>
            <a:r>
              <a:rPr lang="en-US" sz="1500" b="0">
                <a:solidFill>
                  <a:srgbClr val="3F3F3F"/>
                </a:solidFill>
                <a:latin typeface="Source Sans Pro"/>
                <a:ea typeface="Source Sans Pro"/>
                <a:cs typeface="Source Sans Pro"/>
              </a:rPr>
              <a:t>Review 3</a:t>
            </a:r>
          </a:p>
        </p:txBody>
      </p:sp>
      <p:sp>
        <p:nvSpPr>
          <p:cNvPr id="152" name="TextBox 151"/>
          <p:cNvSpPr txBox="1"/>
          <p:nvPr/>
        </p:nvSpPr>
        <p:spPr>
          <a:xfrm>
            <a:off x="8503919" y="320040"/>
            <a:ext cx="3474720" cy="5943600"/>
          </a:xfrm>
          <a:prstGeom prst="rect">
            <a:avLst/>
          </a:prstGeom>
          <a:noFill/>
        </p:spPr>
        <p:txBody>
          <a:bodyPr wrap="square" anchor="t">
            <a:noAutofit/>
          </a:bodyPr>
          <a:lstStyle/>
          <a:p>
            <a:pPr algn="ctr" marL="0" indent="0">
              <a:lnSpc>
                <a:spcPct val="100000"/>
              </a:lnSpc>
              <a:spcBef>
                <a:spcPts val="0"/>
              </a:spcBef>
              <a:spcAft>
                <a:spcPts val="0"/>
              </a:spcAft>
              <a:buNone/>
            </a:pPr>
            <a:r>
              <a:rPr lang="en-US" sz="1800" b="1">
                <a:solidFill>
                  <a:srgbClr val="0070C0"/>
                </a:solidFill>
                <a:latin typeface="Source Sans Pro"/>
                <a:ea typeface="Source Sans Pro"/>
                <a:cs typeface="Source Sans Pro"/>
              </a:rPr>
              <a:t>SESSION 4</a:t>
            </a:r>
          </a:p>
          <a:p>
            <a:pPr algn="ctr" marL="0" indent="0">
              <a:lnSpc>
                <a:spcPct val="100000"/>
              </a:lnSpc>
              <a:spcBef>
                <a:spcPts val="0"/>
              </a:spcBef>
              <a:spcAft>
                <a:spcPts val="800"/>
              </a:spcAft>
              <a:buNone/>
            </a:pPr>
            <a:r>
              <a:rPr lang="en-US" sz="1400" b="1">
                <a:solidFill>
                  <a:srgbClr val="0070C0"/>
                </a:solidFill>
                <a:latin typeface="Source Sans Pro"/>
                <a:ea typeface="Source Sans Pro"/>
                <a:cs typeface="Source Sans Pro"/>
              </a:rPr>
              <a:t>(Spreadsheets and the playbook)</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Plain-language spreadsheet questions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Manual verification</a:t>
            </a:r>
          </a:p>
          <a:p>
            <a:pPr algn="l" marL="0" indent="0">
              <a:lnSpc>
                <a:spcPct val="100000"/>
              </a:lnSpc>
              <a:spcBef>
                <a:spcPts val="800"/>
              </a:spcBef>
              <a:spcAft>
                <a:spcPts val="400"/>
              </a:spcAft>
              <a:buNone/>
            </a:pPr>
            <a:r>
              <a:rPr lang="en-US" sz="1500" b="0">
                <a:solidFill>
                  <a:srgbClr val="3F3F3F"/>
                </a:solidFill>
                <a:highlight>
                  <a:srgbClr val="FFFF00"/>
                </a:highlight>
                <a:latin typeface="Source Sans Pro"/>
                <a:ea typeface="Source Sans Pro"/>
                <a:cs typeface="Source Sans Pro"/>
              </a:rPr>
              <a:t>Break (15 min)</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Over-sharing and permissions</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Playbook demo</a:t>
            </a:r>
          </a:p>
          <a:p>
            <a:pPr algn="l" marL="329565" indent="-329565">
              <a:lnSpc>
                <a:spcPct val="100000"/>
              </a:lnSpc>
              <a:spcBef>
                <a:spcPts val="800"/>
              </a:spcBef>
              <a:spcAft>
                <a:spcPts val="0"/>
              </a:spcAft>
              <a:buClr>
                <a:srgbClr val="0070C0"/>
              </a:buClr>
              <a:buFont typeface="Noto Sans Symbols"/>
              <a:buChar char="⮚"/>
            </a:pPr>
            <a:r>
              <a:rPr lang="en-US" sz="1500" b="1">
                <a:solidFill>
                  <a:srgbClr val="0070C0"/>
                </a:solidFill>
                <a:latin typeface="Source Sans Pro"/>
                <a:ea typeface="Source Sans Pro"/>
                <a:cs typeface="Source Sans Pro"/>
              </a:rPr>
              <a:t>Lab 4</a:t>
            </a:r>
          </a:p>
          <a:p>
            <a:pPr algn="l" marL="329565" indent="-329565">
              <a:lnSpc>
                <a:spcPct val="100000"/>
              </a:lnSpc>
              <a:spcBef>
                <a:spcPts val="400"/>
              </a:spcBef>
              <a:spcAft>
                <a:spcPts val="0"/>
              </a:spcAft>
              <a:buClr>
                <a:srgbClr val="0070C0"/>
              </a:buClr>
              <a:buFont typeface="Noto Sans Symbols"/>
              <a:buChar char="⮚"/>
            </a:pPr>
            <a:r>
              <a:rPr lang="en-US" sz="1500" b="0">
                <a:solidFill>
                  <a:srgbClr val="0070C0"/>
                </a:solidFill>
                <a:latin typeface="Source Sans Pro"/>
                <a:ea typeface="Source Sans Pro"/>
                <a:cs typeface="Source Sans Pro"/>
              </a:rPr>
              <a:t>Review 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What you will be able to do</a:t>
            </a:r>
          </a:p>
        </p:txBody>
      </p:sp>
      <p:sp>
        <p:nvSpPr>
          <p:cNvPr id="3" name="Text Placeholder 2"/>
          <p:cNvSpPr>
            <a:spLocks noGrp="1"/>
          </p:cNvSpPr>
          <p:nvPr>
            <p:ph type="body" idx="1"/>
          </p:nvPr>
        </p:nvSpPr>
        <p:spPr/>
        <p:txBody>
          <a:bodyPr wrap="square" anchor="t">
            <a:noAutofit/>
          </a:bodyPr>
          <a:lstStyle/>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Use AI in email to summarize long threads and draft replies, then edit for accuracy and tone.</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Generate meeting recaps with decisions and owners, and verify them against the meeting notes or transcript.</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Turn an outline and source files into a document and a slide deck, then correct structure and facts.</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Ask plain-language questions of a spreadsheet and confirm one answer with a manual formula.</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Explain how file sharing permissions determine what the assistant can see, and fix one over-shared file in the lab tenant.</a:t>
            </a:r>
          </a:p>
          <a:p>
            <a:pPr algn="l" marL="345440" indent="-345440">
              <a:lnSpc>
                <a:spcPct val="100000"/>
              </a:lnSpc>
              <a:spcBef>
                <a:spcPts val="1000"/>
              </a:spcBef>
              <a:spcAft>
                <a:spcPts val="0"/>
              </a:spcAft>
              <a:buClr>
                <a:srgbClr val="FF0000"/>
              </a:buClr>
              <a:buFont typeface="Source Sans Pro"/>
              <a:buAutoNum type="arabicPeriod"/>
            </a:pPr>
            <a:r>
              <a:rPr lang="en-US" sz="1600" b="0">
                <a:solidFill>
                  <a:srgbClr val="3F3F3F"/>
                </a:solidFill>
                <a:latin typeface="Source Sans Pro"/>
                <a:ea typeface="Source Sans Pro"/>
                <a:cs typeface="Source Sans Pro"/>
              </a:rPr>
              <a:t>Document five recurring tasks in a productivity playbook with measured time saved.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Who this course is for</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Target occupations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Administrative and executive assistants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Office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Sales and account managers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Project coordinators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HR generalists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Operations supervisors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Industries served</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Professional and technical services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Financial services and insurance</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Healthcare and life sciences (administrative roles)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Advanced manufacturing</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Construction and trades</a:t>
            </a:r>
          </a:p>
          <a:p>
            <a:pPr algn="l" marL="361315" indent="-361315">
              <a:lnSpc>
                <a:spcPct val="100000"/>
              </a:lnSpc>
              <a:spcBef>
                <a:spcPts val="6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Logistics and distribution</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Workplace data-protection rules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Never in a prompt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Customer personal information (G.L. c. 93H, 201 CMR 17.00)</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SSNs, license, financial account or card numbers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Protected health information (PHI)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Confidential business data: pricing, bids, financials, HR files, passwords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Always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Use only employer-approved AI tools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Class labs use fictional companies and data</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Bring real tasks only after sanitizing, with your manager's OK</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AI output is a draft; a named person checks it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Shared-printer test: if you would not leave it on the printer, do not paste it</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1</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Inbox and calendar</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Data rules and permissions primer</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Thread summaries and replies</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Scheduling and follow-ups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Tone and commitments check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1: Inbox triage in the sandbox mailbox</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1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Data rules and what the assistant can see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Copilot and Gemini see what you can see: mail, files, chats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Over-shared files become visible to the assistant too</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customer personal information (G.L. c. 93H) or PHI in prompts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No confidential pricing, bids, HR files, or passwords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Class uses a sandbox tenant with fictional files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Thread summaries and reply drafts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Summarize a long thread: decisions, asks, deadlines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Draft a reply from the summary, not from memory</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Tell it the tone and what you can promise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names, dates, and commitments before sending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Copilot in Outlook or Gemini in Gmail, per your employer</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Scheduling and follow-ups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for meeting times that fit the thread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Draft follow-up reminders with clear owners and dates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Turn email asks into calendar holds or tasks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Confirm time zones, attendees, and rooms yourself</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Never auto-send invitations to customers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Check tone and commitments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Does the draft promise anything you cannot deliver?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Prices, dates, refunds, and guarantees need a person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Read it as the customer will read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Remove filler and over-apologizing</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You send it, so you own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1: Inbox triage in the sandbox mailbox</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Open the fictional Merrimack Freight mailbox</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Summarize the five longest threads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replies and flag every commitment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Log time and decisions on the triage sheet</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W1 Inbox triage log; every AI output checked, errors marked and fixed</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Sandbox tenant with fictional messages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1</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The assistant sees what you can see; permissions matter</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Summarize the thread, then draft, then check</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Commitments and dates always get a human check</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commitment did you catch in a draft reply?</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would you check first before sending a scheduled follow-up?</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2</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Meetings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Recaps, decisions, owners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Transcription consent</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Verifying the recap</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From recap to tasks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2: Meeting recap with marked errors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2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Recaps: decisions, owners, deadlines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for decisions, action items, owners, and due dates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a separate list of open questions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Name the recap reader: team, manager, or client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Short recaps are more useful and easier to check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Teams Copilot or Gemini in Meet, per your employer</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Transcription consent and policy</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Recording and transcription need everyone's awareness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Follow your employer's policy on recordings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Customer and HR meetings may be off limits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Transcripts are records; they can be retained and reviewed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When in doubt, take notes manually</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Verify the recap against the meeting</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every decision against the transcript or notes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Wrong owner or wrong date is a common error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Watch for decisions that were only discussed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Mark each error, then correct it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Send only the checked version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Turn recaps into tasks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Convert action items into tasks with owners and dates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Use Planner, To Do, Tasks, or your team's tracker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the source link next to each task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Confirm the owner agreed to the task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Review open tasks at the next meeting</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2: Meeting recap with marked errors</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Generate a recap of the fictional staff meeting</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Compare it line by line with the transcript</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Mark every error: wrong owner, date, or decision</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Produce a corrected recap and task list</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W2 Meeting recap error marks; every AI error marked</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Recorded fictional meeting only; no real meetings uploaded</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Ask for decisions, owners, and due dates in the recap</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Follow consent policy before recording or transcribing</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Verify every line before the recap goes out</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error did the AI recap make most often?</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meetings at work should not be transcribed?</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3</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Documents and slides</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Outline to draft</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Rewrite for audience</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Draft to deck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Fact and figure check</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 3: Document-to-deck briefing</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3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From outline to draft with source files</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Start from your outline and attach the source files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it to draft section by section</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Tell it to use only the attached files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Mark anything not found in the sources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Copilot in Word or Gemini in Docs</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Rewrite for the audience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Same facts, different reader: owner, customer, crew</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Change length, tone, and reading level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numbers and commitments identical</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versions side by side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that nothing new was added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From draft to deck</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Generate slides from a checked document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Copilot in PowerPoint or Gemini in Slides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Expect too much text; cut to key points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Replace generic images; check every figure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The deck is only as good as the document behind it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Fact and figure check</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List every number, date, and name on the slides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Trace each one to the source document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that charts match the table they came from</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Remove claims you cannot trace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Record checks on the check sheet</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Lab 3: Document-to-deck briefing</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Draft a short document from the outline and two source files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Rewrite one section for a second audience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Turn the document into a six-slide briefing</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Check every fact and figure on the check sheet</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W3 Document and deck check sheet</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Fictional source files from the sandbox tenant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050791" cy="685800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548640"/>
            <a:ext cx="310896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000" b="0">
                <a:solidFill>
                  <a:srgbClr val="FFFFFF"/>
                </a:solidFill>
                <a:latin typeface="Arial"/>
                <a:ea typeface="Arial"/>
                <a:cs typeface="Arial"/>
              </a:rPr>
              <a:t>Review</a:t>
            </a:r>
          </a:p>
          <a:p>
            <a:pPr algn="ctr" marL="0" indent="0">
              <a:lnSpc>
                <a:spcPct val="100000"/>
              </a:lnSpc>
              <a:spcBef>
                <a:spcPts val="1000"/>
              </a:spcBef>
              <a:spcAft>
                <a:spcPts val="0"/>
              </a:spcAft>
              <a:buNone/>
            </a:pPr>
            <a:r>
              <a:rPr lang="en-US" sz="2000" b="0">
                <a:solidFill>
                  <a:srgbClr val="00B0F0"/>
                </a:solidFill>
                <a:latin typeface="Source Sans Pro"/>
                <a:ea typeface="Source Sans Pro"/>
                <a:cs typeface="Source Sans Pro"/>
              </a:rPr>
              <a:t>Session 3</a:t>
            </a:r>
          </a:p>
        </p:txBody>
      </p:sp>
      <p:sp>
        <p:nvSpPr>
          <p:cNvPr id="5" name="Rounded Rectangle 4"/>
          <p:cNvSpPr/>
          <p:nvPr/>
        </p:nvSpPr>
        <p:spPr>
          <a:xfrm>
            <a:off x="4572000" y="5029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4892040" y="13716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7" name="TextBox 6"/>
          <p:cNvSpPr txBox="1"/>
          <p:nvPr/>
        </p:nvSpPr>
        <p:spPr>
          <a:xfrm>
            <a:off x="6080760" y="6126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Key takeaways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Draft from your outline and your sources only</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Rewrites change the reader, never the facts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Every figure on a slide traces back to a source</a:t>
            </a:r>
          </a:p>
        </p:txBody>
      </p:sp>
      <p:sp>
        <p:nvSpPr>
          <p:cNvPr id="8" name="Rounded Rectangle 7"/>
          <p:cNvSpPr/>
          <p:nvPr/>
        </p:nvSpPr>
        <p:spPr>
          <a:xfrm>
            <a:off x="4572000" y="3474720"/>
            <a:ext cx="7086600" cy="2697480"/>
          </a:xfrm>
          <a:prstGeom prst="roundRect">
            <a:avLst>
              <a:gd name="adj" fmla="val 6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4892040" y="4343400"/>
            <a:ext cx="914400" cy="914400"/>
          </a:xfrm>
          <a:prstGeom prst="ellipse">
            <a:avLst/>
          </a:prstGeom>
          <a:solidFill>
            <a:srgbClr val="C69C7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tIns="0" rIns="0" bIns="0">
            <a:noAutofit/>
          </a:bodyPr>
          <a:lstStyle/>
          <a:p>
            <a:pPr algn="ctr" marL="0" indent="0">
              <a:lnSpc>
                <a:spcPct val="100000"/>
              </a:lnSpc>
              <a:spcBef>
                <a:spcPts val="0"/>
              </a:spcBef>
              <a:spcAft>
                <a:spcPts val="0"/>
              </a:spcAft>
              <a:buNone/>
            </a:pPr>
            <a:r>
              <a:rPr lang="en-US" sz="3000" b="1">
                <a:solidFill>
                  <a:srgbClr val="FFFFFF"/>
                </a:solidFill>
                <a:latin typeface="Arial"/>
                <a:ea typeface="Arial"/>
                <a:cs typeface="Arial"/>
              </a:rPr>
              <a:t>?</a:t>
            </a:r>
          </a:p>
        </p:txBody>
      </p:sp>
      <p:sp>
        <p:nvSpPr>
          <p:cNvPr id="10" name="TextBox 9"/>
          <p:cNvSpPr txBox="1"/>
          <p:nvPr/>
        </p:nvSpPr>
        <p:spPr>
          <a:xfrm>
            <a:off x="6080760" y="3584448"/>
            <a:ext cx="5440680" cy="2468880"/>
          </a:xfrm>
          <a:prstGeom prst="rect">
            <a:avLst/>
          </a:prstGeom>
          <a:noFill/>
        </p:spPr>
        <p:txBody>
          <a:bodyPr wrap="square" anchor="ctr">
            <a:noAutofit/>
          </a:bodyPr>
          <a:lstStyle/>
          <a:p>
            <a:pPr algn="l" marL="0" indent="0">
              <a:lnSpc>
                <a:spcPct val="100000"/>
              </a:lnSpc>
              <a:spcBef>
                <a:spcPts val="0"/>
              </a:spcBef>
              <a:spcAft>
                <a:spcPts val="200"/>
              </a:spcAft>
              <a:buNone/>
            </a:pPr>
            <a:r>
              <a:rPr lang="en-US" sz="2100" b="1">
                <a:solidFill>
                  <a:srgbClr val="FF0000"/>
                </a:solidFill>
                <a:latin typeface="Source Sans Pro"/>
                <a:ea typeface="Source Sans Pro"/>
                <a:cs typeface="Source Sans Pro"/>
              </a:rPr>
              <a:t>Check yourself</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What did the AI add that was not in your sources?</a:t>
            </a:r>
          </a:p>
          <a:p>
            <a:pPr algn="l" marL="345440" indent="-345440">
              <a:lnSpc>
                <a:spcPct val="100000"/>
              </a:lnSpc>
              <a:spcBef>
                <a:spcPts val="600"/>
              </a:spcBef>
              <a:spcAft>
                <a:spcPts val="0"/>
              </a:spcAft>
              <a:buClr>
                <a:srgbClr val="262626"/>
              </a:buClr>
              <a:buFont typeface="Arial"/>
              <a:buChar char="•"/>
            </a:pPr>
            <a:r>
              <a:rPr lang="en-US" sz="1600" b="0">
                <a:solidFill>
                  <a:srgbClr val="262626"/>
                </a:solidFill>
                <a:latin typeface="Source Sans Pro"/>
                <a:ea typeface="Source Sans Pro"/>
                <a:cs typeface="Source Sans Pro"/>
              </a:rPr>
              <a:t>Which number on your deck was hardest to verify?</a:t>
            </a:r>
          </a:p>
        </p:txBody>
      </p:sp>
      <p:sp>
        <p:nvSpPr>
          <p:cNvPr id="11" name="TextBox 10"/>
          <p:cNvSpPr txBox="1"/>
          <p:nvPr/>
        </p:nvSpPr>
        <p:spPr>
          <a:xfrm>
            <a:off x="1097280" y="6419088"/>
            <a:ext cx="27432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FFFFFF"/>
                </a:solidFill>
                <a:latin typeface="Source Sans Pro"/>
                <a:ea typeface="Source Sans Pro"/>
                <a:cs typeface="Source Sans Pro"/>
              </a:rPr>
              <a:t>WWW.7FORMATIONS.COM</a:t>
            </a:r>
          </a:p>
        </p:txBody>
      </p:sp>
      <p:pic>
        <p:nvPicPr>
          <p:cNvPr id="12" name="Picture 11" descr="image.png"/>
          <p:cNvPicPr>
            <a:picLocks noChangeAspect="1"/>
          </p:cNvPicPr>
          <p:nvPr/>
        </p:nvPicPr>
        <p:blipFill>
          <a:blip r:embed="rId2"/>
          <a:stretch>
            <a:fillRect/>
          </a:stretch>
        </p:blipFill>
        <p:spPr>
          <a:xfrm>
            <a:off x="5614416" y="6437376"/>
            <a:ext cx="1481328" cy="457095"/>
          </a:xfrm>
          <a:prstGeom prst="rect">
            <a:avLst/>
          </a:prstGeom>
        </p:spPr>
      </p:pic>
      <p:sp>
        <p:nvSpPr>
          <p:cNvPr id="13" name="TextBox 12"/>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4645152" cy="6858000"/>
          </a:xfrm>
          <a:prstGeom prst="rect">
            <a:avLst/>
          </a:prstGeom>
          <a:solidFill>
            <a:srgbClr val="7EAAC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548640"/>
            <a:ext cx="3840480" cy="5669280"/>
          </a:xfrm>
          <a:prstGeom prst="rect">
            <a:avLst/>
          </a:prstGeom>
          <a:noFill/>
        </p:spPr>
        <p:txBody>
          <a:bodyPr wrap="square" anchor="ctr">
            <a:noAutofit/>
          </a:bodyPr>
          <a:lstStyle/>
          <a:p>
            <a:pPr algn="ctr" marL="0" indent="0">
              <a:lnSpc>
                <a:spcPct val="100000"/>
              </a:lnSpc>
              <a:spcBef>
                <a:spcPts val="0"/>
              </a:spcBef>
              <a:spcAft>
                <a:spcPts val="0"/>
              </a:spcAft>
              <a:buNone/>
            </a:pPr>
            <a:r>
              <a:rPr lang="en-US" sz="4400" b="1">
                <a:solidFill>
                  <a:srgbClr val="FF0000"/>
                </a:solidFill>
                <a:latin typeface="Arial"/>
                <a:ea typeface="Arial"/>
                <a:cs typeface="Arial"/>
              </a:rPr>
              <a:t>SESSION 4</a:t>
            </a:r>
          </a:p>
          <a:p>
            <a:pPr algn="ctr" marL="0" indent="0">
              <a:lnSpc>
                <a:spcPct val="100000"/>
              </a:lnSpc>
              <a:spcBef>
                <a:spcPts val="1400"/>
              </a:spcBef>
              <a:spcAft>
                <a:spcPts val="0"/>
              </a:spcAft>
              <a:buNone/>
            </a:pPr>
            <a:r>
              <a:rPr lang="en-US" sz="2200" b="1">
                <a:solidFill>
                  <a:srgbClr val="FFFFFF"/>
                </a:solidFill>
                <a:latin typeface="Source Sans Pro"/>
                <a:ea typeface="Source Sans Pro"/>
                <a:cs typeface="Source Sans Pro"/>
              </a:rPr>
              <a:t>Spreadsheets and the playbook</a:t>
            </a:r>
          </a:p>
          <a:p>
            <a:pPr algn="ctr" marL="0" indent="0">
              <a:lnSpc>
                <a:spcPct val="100000"/>
              </a:lnSpc>
              <a:spcBef>
                <a:spcPts val="1200"/>
              </a:spcBef>
              <a:spcAft>
                <a:spcPts val="0"/>
              </a:spcAft>
              <a:buNone/>
            </a:pPr>
            <a:r>
              <a:rPr lang="en-US" sz="1600" b="0">
                <a:solidFill>
                  <a:srgbClr val="262626"/>
                </a:solidFill>
                <a:latin typeface="Source Sans Pro"/>
                <a:ea typeface="Source Sans Pro"/>
                <a:cs typeface="Source Sans Pro"/>
              </a:rPr>
              <a:t>3 hours</a:t>
            </a:r>
          </a:p>
        </p:txBody>
      </p:sp>
      <p:sp>
        <p:nvSpPr>
          <p:cNvPr id="5" name="TextBox 4"/>
          <p:cNvSpPr txBox="1"/>
          <p:nvPr/>
        </p:nvSpPr>
        <p:spPr>
          <a:xfrm>
            <a:off x="5120640" y="320040"/>
            <a:ext cx="6583680" cy="5897880"/>
          </a:xfrm>
          <a:prstGeom prst="rect">
            <a:avLst/>
          </a:prstGeom>
          <a:noFill/>
        </p:spPr>
        <p:txBody>
          <a:bodyPr wrap="square" anchor="ctr">
            <a:noAutofit/>
          </a:bodyPr>
          <a:lstStyle/>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1. Opening: attendance check and data rules read aloud</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2. Plain-language spreadsheet questions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3. Manual verification</a:t>
            </a:r>
          </a:p>
          <a:p>
            <a:pPr algn="l" marL="0" indent="0">
              <a:lnSpc>
                <a:spcPct val="100000"/>
              </a:lnSpc>
              <a:spcBef>
                <a:spcPts val="1200"/>
              </a:spcBef>
              <a:spcAft>
                <a:spcPts val="200"/>
              </a:spcAft>
              <a:buNone/>
            </a:pPr>
            <a:r>
              <a:rPr lang="en-US" sz="1800" b="1">
                <a:solidFill>
                  <a:srgbClr val="262626"/>
                </a:solidFill>
                <a:highlight>
                  <a:srgbClr val="FFFF00"/>
                </a:highlight>
                <a:latin typeface="Source Sans Pro"/>
                <a:ea typeface="Source Sans Pro"/>
                <a:cs typeface="Source Sans Pro"/>
              </a:rPr>
              <a:t>Break (15 min)</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4. Over-sharing and permissions</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5. Playbook demo</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6. Labs 4 and 5: Spreadsheet Q&amp;A, permissions fix, playbook demo</a:t>
            </a:r>
          </a:p>
          <a:p>
            <a:pPr algn="l" marL="0" indent="0">
              <a:lnSpc>
                <a:spcPct val="100000"/>
              </a:lnSpc>
              <a:spcBef>
                <a:spcPts val="1000"/>
              </a:spcBef>
              <a:spcAft>
                <a:spcPts val="0"/>
              </a:spcAft>
              <a:buNone/>
            </a:pPr>
            <a:r>
              <a:rPr lang="en-US" sz="1800" b="1">
                <a:solidFill>
                  <a:srgbClr val="262626"/>
                </a:solidFill>
                <a:latin typeface="Source Sans Pro"/>
                <a:ea typeface="Source Sans Pro"/>
                <a:cs typeface="Source Sans Pro"/>
              </a:rPr>
              <a:t>7. Review 4 and end-of-session attendance check</a:t>
            </a:r>
          </a:p>
        </p:txBody>
      </p:sp>
      <p:sp>
        <p:nvSpPr>
          <p:cNvPr id="6" name="TextBox 5"/>
          <p:cNvSpPr txBox="1"/>
          <p:nvPr/>
        </p:nvSpPr>
        <p:spPr>
          <a:xfrm>
            <a:off x="1097280" y="6419088"/>
            <a:ext cx="4114800" cy="384048"/>
          </a:xfrm>
          <a:prstGeom prst="rect">
            <a:avLst/>
          </a:prstGeom>
          <a:noFill/>
        </p:spPr>
        <p:txBody>
          <a:bodyPr wrap="square" anchor="ctr">
            <a:noAutofit/>
          </a:bodyPr>
          <a:lstStyle/>
          <a:p>
            <a:pPr algn="l"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WWW.7FORMATIONS.COM</a:t>
            </a:r>
          </a:p>
        </p:txBody>
      </p:sp>
      <p:pic>
        <p:nvPicPr>
          <p:cNvPr id="7" name="Picture 6" descr="image.png"/>
          <p:cNvPicPr>
            <a:picLocks noChangeAspect="1"/>
          </p:cNvPicPr>
          <p:nvPr/>
        </p:nvPicPr>
        <p:blipFill>
          <a:blip r:embed="rId2"/>
          <a:stretch>
            <a:fillRect/>
          </a:stretch>
        </p:blipFill>
        <p:spPr>
          <a:xfrm>
            <a:off x="5614416" y="6437376"/>
            <a:ext cx="1481328" cy="457095"/>
          </a:xfrm>
          <a:prstGeom prst="rect">
            <a:avLst/>
          </a:prstGeom>
        </p:spPr>
      </p:pic>
      <p:sp>
        <p:nvSpPr>
          <p:cNvPr id="8" name="TextBox 7"/>
          <p:cNvSpPr txBox="1"/>
          <p:nvPr/>
        </p:nvSpPr>
        <p:spPr>
          <a:xfrm>
            <a:off x="10972800" y="6419088"/>
            <a:ext cx="777240" cy="384048"/>
          </a:xfrm>
          <a:prstGeom prst="rect">
            <a:avLst/>
          </a:prstGeom>
          <a:noFill/>
        </p:spPr>
        <p:txBody>
          <a:bodyPr wrap="square" anchor="ctr">
            <a:noAutofit/>
          </a:bodyPr>
          <a:lstStyle/>
          <a:p>
            <a:pPr algn="r" marL="0" indent="0">
              <a:lnSpc>
                <a:spcPct val="100000"/>
              </a:lnSpc>
              <a:spcBef>
                <a:spcPts val="0"/>
              </a:spcBef>
              <a:spcAft>
                <a:spcPts val="0"/>
              </a:spcAft>
              <a:buNone/>
            </a:pPr>
            <a:r>
              <a:rPr lang="en-US" sz="1000" b="0">
                <a:solidFill>
                  <a:srgbClr val="3F3F3F"/>
                </a:solidFill>
                <a:latin typeface="Source Sans Pro"/>
                <a:ea typeface="Source Sans Pro"/>
                <a:cs typeface="Source Sans Pro"/>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Ask your spreadsheet in plain language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Copilot in Excel or Gemini in Sheets answers questions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Example: which region dropped the most last quarter?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Ask it to show the formula or pivot it used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Clean, labeled tables give better answers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the original data untouched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Verify one answer by hand</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Rebuild the answer with a pivot or formula yourself</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Compare the two results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Differences mean stop and investigate</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Watch for filters, blanks, and duplicate rows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Log what you checked and what you found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Over-sharing: what the assistant can see</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Files shared with "everyone" are visible to the assistant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Search results can surface files you forgot about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Check sharing settings on sensitive files</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Fix over-shared files and tell the owner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Report anything that looks like a data exposure</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Your productivity playbook</a:t>
            </a:r>
          </a:p>
        </p:txBody>
      </p:sp>
      <p:sp>
        <p:nvSpPr>
          <p:cNvPr id="3" name="Text Placeholder 2"/>
          <p:cNvSpPr>
            <a:spLocks noGrp="1"/>
          </p:cNvSpPr>
          <p:nvPr>
            <p:ph type="body" idx="1"/>
          </p:nvPr>
        </p:nvSpPr>
        <p:spPr/>
        <p:txBody>
          <a:bodyPr wrap="square" anchor="t">
            <a:noAutofit/>
          </a:bodyPr>
          <a:lstStyle/>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Five tasks you do every week</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For each: steps, prompt, check, and time saved</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Demonstrate two tasks live for the instructor</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Share one tip with the cohort</a:t>
            </a:r>
          </a:p>
          <a:p>
            <a:pPr algn="l" marL="408940" indent="-408940">
              <a:lnSpc>
                <a:spcPct val="100000"/>
              </a:lnSpc>
              <a:spcBef>
                <a:spcPts val="1200"/>
              </a:spcBef>
              <a:spcAft>
                <a:spcPts val="0"/>
              </a:spcAft>
              <a:buClr>
                <a:srgbClr val="FF0000"/>
              </a:buClr>
              <a:buFont typeface="Noto Sans Symbols"/>
              <a:buChar char="⮚"/>
            </a:pPr>
            <a:r>
              <a:rPr lang="en-US" sz="2000" b="0">
                <a:solidFill>
                  <a:srgbClr val="3F3F3F"/>
                </a:solidFill>
                <a:latin typeface="Source Sans Pro"/>
                <a:ea typeface="Source Sans Pro"/>
                <a:cs typeface="Source Sans Pro"/>
              </a:rPr>
              <a:t>Keep the playbook at your desk</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2800" b="0">
                <a:solidFill>
                  <a:srgbClr val="FF0000"/>
                </a:solidFill>
                <a:latin typeface="Arial"/>
                <a:ea typeface="Arial"/>
                <a:cs typeface="Arial"/>
              </a:rPr>
              <a:t>Labs 4 and 5: Spreadsheet Q&amp;A, permissions fix, playbook demo</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Steps</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Ask three plain-language questions of the sales log</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Verify one answer with a pivot or formula</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Find and fix the over-shared file</a:t>
            </a:r>
          </a:p>
          <a:p>
            <a:pPr algn="l" marL="377190" indent="-377190">
              <a:lnSpc>
                <a:spcPct val="100000"/>
              </a:lnSpc>
              <a:spcBef>
                <a:spcPts val="1000"/>
              </a:spcBef>
              <a:spcAft>
                <a:spcPts val="0"/>
              </a:spcAft>
              <a:buClr>
                <a:srgbClr val="FF0000"/>
              </a:buClr>
              <a:buFont typeface="Source Sans Pro"/>
              <a:buAutoNum type="arabicPeriod"/>
            </a:pPr>
            <a:r>
              <a:rPr lang="en-US" sz="1800" b="0">
                <a:solidFill>
                  <a:srgbClr val="3F3F3F"/>
                </a:solidFill>
                <a:latin typeface="Source Sans Pro"/>
                <a:ea typeface="Source Sans Pro"/>
                <a:cs typeface="Source Sans Pro"/>
              </a:rPr>
              <a:t>Complete your playbook and demo two tasks live</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Deliverable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W4 Spreadsheet verification and W5 Productivity playbook (5 tasks)</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Data rule</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Sandbox tenant and fictional sales log only</a:t>
            </a:r>
          </a:p>
          <a:p>
            <a:pPr algn="l" marL="0" indent="0">
              <a:lnSpc>
                <a:spcPct val="100000"/>
              </a:lnSpc>
              <a:spcBef>
                <a:spcPts val="1800"/>
              </a:spcBef>
              <a:spcAft>
                <a:spcPts val="200"/>
              </a:spcAft>
              <a:buNone/>
            </a:pPr>
            <a:r>
              <a:rPr lang="en-US" sz="2000" b="1">
                <a:solidFill>
                  <a:srgbClr val="FF0000"/>
                </a:solidFill>
                <a:latin typeface="Source Sans Pro"/>
                <a:ea typeface="Source Sans Pro"/>
                <a:cs typeface="Source Sans Pro"/>
              </a:rPr>
              <a:t>Format</a:t>
            </a:r>
          </a:p>
          <a:p>
            <a:pPr algn="l" marL="0" indent="0">
              <a:lnSpc>
                <a:spcPct val="100000"/>
              </a:lnSpc>
              <a:spcBef>
                <a:spcPts val="600"/>
              </a:spcBef>
              <a:spcAft>
                <a:spcPts val="0"/>
              </a:spcAft>
              <a:buNone/>
            </a:pPr>
            <a:r>
              <a:rPr lang="en-US" sz="1700" b="0">
                <a:solidFill>
                  <a:srgbClr val="3F3F3F"/>
                </a:solidFill>
                <a:latin typeface="Source Sans Pro"/>
                <a:ea typeface="Source Sans Pro"/>
                <a:cs typeface="Source Sans Pro"/>
              </a:rPr>
              <a:t>Hands-on, in pairs or small breakout groups</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4.png"/>
          <p:cNvPicPr>
            <a:picLocks noChangeAspect="1"/>
          </p:cNvPicPr>
          <p:nvPr/>
        </p:nvPicPr>
        <p:blipFill>
          <a:blip r:embed="rId2"/>
          <a:srcRect t="6600" b="6600"/>
          <a:stretch>
            <a:fillRect/>
          </a:stretch>
        </p:blipFill>
        <p:spPr>
          <a:xfrm>
            <a:off x="0" y="0"/>
            <a:ext cx="12191695" cy="4297680"/>
          </a:xfrm>
          <a:prstGeom prst="rect">
            <a:avLst/>
          </a:prstGeom>
        </p:spPr>
      </p:pic>
      <p:sp>
        <p:nvSpPr>
          <p:cNvPr id="195" name="Rectangle 194"/>
          <p:cNvSpPr/>
          <p:nvPr/>
        </p:nvSpPr>
        <p:spPr>
          <a:xfrm>
            <a:off x="0" y="4297680"/>
            <a:ext cx="12191695" cy="2103120"/>
          </a:xfrm>
          <a:prstGeom prst="rect">
            <a:avLst/>
          </a:prstGeom>
          <a:solidFill>
            <a:srgbClr val="26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6" name="TextBox 195"/>
          <p:cNvSpPr txBox="1"/>
          <p:nvPr/>
        </p:nvSpPr>
        <p:spPr>
          <a:xfrm>
            <a:off x="338328" y="4389120"/>
            <a:ext cx="420624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KEY TAKEAWAYS</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Plain-language questions still need a manual check</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Fix over-shared files; the assistant sees them too</a:t>
            </a:r>
          </a:p>
          <a:p>
            <a:pPr algn="l" marL="297815" indent="-297815">
              <a:lnSpc>
                <a:spcPct val="100000"/>
              </a:lnSpc>
              <a:spcBef>
                <a:spcPts val="500"/>
              </a:spcBef>
              <a:spcAft>
                <a:spcPts val="0"/>
              </a:spcAft>
              <a:buClr>
                <a:srgbClr val="00B0F0"/>
              </a:buClr>
              <a:buFont typeface="Arial"/>
              <a:buChar char="•"/>
            </a:pPr>
            <a:r>
              <a:rPr lang="en-US" sz="1300" b="1">
                <a:solidFill>
                  <a:srgbClr val="FFFFFF"/>
                </a:solidFill>
                <a:latin typeface="Source Sans Pro"/>
                <a:ea typeface="Source Sans Pro"/>
                <a:cs typeface="Source Sans Pro"/>
              </a:rPr>
              <a:t>Your playbook: five tasks with steps, prompt, check, time</a:t>
            </a:r>
          </a:p>
        </p:txBody>
      </p:sp>
      <p:sp>
        <p:nvSpPr>
          <p:cNvPr id="197" name="TextBox 196"/>
          <p:cNvSpPr txBox="1"/>
          <p:nvPr/>
        </p:nvSpPr>
        <p:spPr>
          <a:xfrm>
            <a:off x="4663440" y="4389120"/>
            <a:ext cx="3840480" cy="1920240"/>
          </a:xfrm>
          <a:prstGeom prst="rect">
            <a:avLst/>
          </a:prstGeom>
          <a:noFill/>
        </p:spPr>
        <p:txBody>
          <a:bodyPr wrap="square" anchor="ctr">
            <a:noAutofit/>
          </a:bodyPr>
          <a:lstStyle/>
          <a:p>
            <a:pPr algn="l" marL="0" indent="0">
              <a:lnSpc>
                <a:spcPct val="100000"/>
              </a:lnSpc>
              <a:spcBef>
                <a:spcPts val="0"/>
              </a:spcBef>
              <a:spcAft>
                <a:spcPts val="200"/>
              </a:spcAft>
              <a:buNone/>
            </a:pPr>
            <a:r>
              <a:rPr lang="en-US" sz="1300" b="1">
                <a:solidFill>
                  <a:srgbClr val="00B0F0"/>
                </a:solidFill>
                <a:latin typeface="Source Sans Pro"/>
                <a:ea typeface="Source Sans Pro"/>
                <a:cs typeface="Source Sans Pro"/>
              </a:rPr>
              <a:t>CHECK YOURSELF</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Which playbook task saves you the most time after checking?</a:t>
            </a:r>
          </a:p>
          <a:p>
            <a:pPr algn="l" marL="297815" indent="-297815">
              <a:lnSpc>
                <a:spcPct val="100000"/>
              </a:lnSpc>
              <a:spcBef>
                <a:spcPts val="500"/>
              </a:spcBef>
              <a:spcAft>
                <a:spcPts val="0"/>
              </a:spcAft>
              <a:buClr>
                <a:srgbClr val="00B0F0"/>
              </a:buClr>
              <a:buFont typeface="Source Sans Pro"/>
              <a:buAutoNum type="arabicPeriod"/>
            </a:pPr>
            <a:r>
              <a:rPr lang="en-US" sz="1300" b="0">
                <a:solidFill>
                  <a:srgbClr val="FFFFFF"/>
                </a:solidFill>
                <a:latin typeface="Source Sans Pro"/>
                <a:ea typeface="Source Sans Pro"/>
                <a:cs typeface="Source Sans Pro"/>
              </a:rPr>
              <a:t>What will you check in your sharing settings this week?</a:t>
            </a:r>
          </a:p>
        </p:txBody>
      </p:sp>
      <p:cxnSp>
        <p:nvCxnSpPr>
          <p:cNvPr id="198" name="Connector 197"/>
          <p:cNvCxnSpPr/>
          <p:nvPr/>
        </p:nvCxnSpPr>
        <p:spPr>
          <a:xfrm>
            <a:off x="8641080" y="5349240"/>
            <a:ext cx="548640" cy="0"/>
          </a:xfrm>
          <a:prstGeom prst="line">
            <a:avLst/>
          </a:prstGeom>
          <a:ln w="19050">
            <a:solidFill>
              <a:srgbClr val="FF0000"/>
            </a:solidFill>
          </a:ln>
        </p:spPr>
        <p:style>
          <a:lnRef idx="2">
            <a:schemeClr val="accent1"/>
          </a:lnRef>
          <a:fillRef idx="0">
            <a:schemeClr val="accent1"/>
          </a:fillRef>
          <a:effectRef idx="1">
            <a:schemeClr val="accent1"/>
          </a:effectRef>
          <a:fontRef idx="minor">
            <a:schemeClr val="tx1"/>
          </a:fontRef>
        </p:style>
      </p:cxnSp>
      <p:sp>
        <p:nvSpPr>
          <p:cNvPr id="199" name="TextBox 198"/>
          <p:cNvSpPr txBox="1"/>
          <p:nvPr/>
        </p:nvSpPr>
        <p:spPr>
          <a:xfrm>
            <a:off x="9235440" y="4389120"/>
            <a:ext cx="2743200" cy="1920240"/>
          </a:xfrm>
          <a:prstGeom prst="rect">
            <a:avLst/>
          </a:prstGeom>
          <a:noFill/>
        </p:spPr>
        <p:txBody>
          <a:bodyPr wrap="square" anchor="ctr">
            <a:noAutofit/>
          </a:bodyPr>
          <a:lstStyle/>
          <a:p>
            <a:pPr algn="l" marL="0" indent="0">
              <a:lnSpc>
                <a:spcPct val="100000"/>
              </a:lnSpc>
              <a:spcBef>
                <a:spcPts val="0"/>
              </a:spcBef>
              <a:spcAft>
                <a:spcPts val="0"/>
              </a:spcAft>
              <a:buNone/>
            </a:pPr>
            <a:r>
              <a:rPr lang="en-US" sz="3800" b="1">
                <a:solidFill>
                  <a:srgbClr val="FF0000"/>
                </a:solidFill>
                <a:latin typeface="Arial"/>
                <a:ea typeface="Arial"/>
                <a:cs typeface="Arial"/>
              </a:rPr>
              <a:t>Review:</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How your work is assessed</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graphicFrame>
        <p:nvGraphicFramePr>
          <p:cNvPr id="194" name="Table 193"/>
          <p:cNvGraphicFramePr>
            <a:graphicFrameLocks noGrp="1"/>
          </p:cNvGraphicFramePr>
          <p:nvPr/>
        </p:nvGraphicFramePr>
        <p:xfrm>
          <a:off x="1097280" y="2108201"/>
          <a:ext cx="10058400" cy="2286000"/>
        </p:xfrm>
        <a:graphic>
          <a:graphicData uri="http://schemas.openxmlformats.org/drawingml/2006/table">
            <a:tbl>
              <a:tblPr firstRow="1" bandRow="0">
                <a:tableStyleId>{5C22544A-7EE6-4342-B048-85BDC9FD1C3A}</a:tableStyleId>
              </a:tblPr>
              <a:tblGrid>
                <a:gridCol w="3108960"/>
                <a:gridCol w="6949440"/>
              </a:tblGrid>
              <a:tr h="457200">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Criterion</a:t>
                      </a:r>
                    </a:p>
                  </a:txBody>
                  <a:tcPr>
                    <a:solidFill>
                      <a:srgbClr val="262626"/>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800" b="1">
                          <a:solidFill>
                            <a:srgbClr val="FFFFFF"/>
                          </a:solidFill>
                          <a:latin typeface="Source Sans Pro"/>
                          <a:ea typeface="Source Sans Pro"/>
                          <a:cs typeface="Source Sans Pro"/>
                        </a:rPr>
                        <a:t>Meets standard</a:t>
                      </a:r>
                    </a:p>
                  </a:txBody>
                  <a:tcPr>
                    <a:solidFill>
                      <a:srgbClr val="262626"/>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Accuracy checking</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Every AI output checked; errors marked and fixed</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Permissions awareness</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Over-shared file found and corrected</a:t>
                      </a:r>
                    </a:p>
                  </a:txBody>
                  <a:tcPr>
                    <a:solidFill>
                      <a:srgbClr val="FFFFFF"/>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Applied playbook</a:t>
                      </a:r>
                    </a:p>
                  </a:txBody>
                  <a:tcPr>
                    <a:solidFill>
                      <a:srgbClr val="F2F2F2"/>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Five real tasks with steps, prompt, check, time</a:t>
                      </a:r>
                    </a:p>
                  </a:txBody>
                  <a:tcPr>
                    <a:solidFill>
                      <a:srgbClr val="F2F2F2"/>
                    </a:solidFill>
                  </a:tcPr>
                </a:tc>
              </a:tr>
              <a:tr h="457200">
                <a:tc>
                  <a:txBody>
                    <a:bodyPr wrap="square" anchor="ctr" lIns="109728" tIns="54864" rIns="109728" bIns="54864">
                      <a:noAutofit/>
                    </a:bodyPr>
                    <a:lstStyle/>
                    <a:p>
                      <a:pPr algn="l" marL="0" indent="0">
                        <a:lnSpc>
                          <a:spcPct val="100000"/>
                        </a:lnSpc>
                        <a:spcBef>
                          <a:spcPts val="0"/>
                        </a:spcBef>
                        <a:spcAft>
                          <a:spcPts val="0"/>
                        </a:spcAft>
                        <a:buNone/>
                      </a:pPr>
                      <a:r>
                        <a:rPr lang="en-US" sz="1700" b="1">
                          <a:solidFill>
                            <a:srgbClr val="FF0000"/>
                          </a:solidFill>
                          <a:latin typeface="Source Sans Pro"/>
                          <a:ea typeface="Source Sans Pro"/>
                          <a:cs typeface="Source Sans Pro"/>
                        </a:rPr>
                        <a:t>Live demo</a:t>
                      </a:r>
                    </a:p>
                  </a:txBody>
                  <a:tcPr>
                    <a:solidFill>
                      <a:srgbClr val="FFFFFF"/>
                    </a:solidFill>
                  </a:tcPr>
                </a:tc>
                <a:tc>
                  <a:txBody>
                    <a:bodyPr wrap="square" anchor="ctr" lIns="109728" tIns="54864" rIns="109728" bIns="54864">
                      <a:noAutofit/>
                    </a:bodyPr>
                    <a:lstStyle/>
                    <a:p>
                      <a:pPr algn="l" marL="0" indent="0">
                        <a:lnSpc>
                          <a:spcPct val="100000"/>
                        </a:lnSpc>
                        <a:spcBef>
                          <a:spcPts val="0"/>
                        </a:spcBef>
                        <a:spcAft>
                          <a:spcPts val="0"/>
                        </a:spcAft>
                        <a:buNone/>
                      </a:pPr>
                      <a:r>
                        <a:rPr lang="en-US" sz="1700" b="0">
                          <a:solidFill>
                            <a:srgbClr val="262626"/>
                          </a:solidFill>
                          <a:latin typeface="Source Sans Pro"/>
                          <a:ea typeface="Source Sans Pro"/>
                          <a:cs typeface="Source Sans Pro"/>
                        </a:rPr>
                        <a:t>Two playbook tasks performed correctly in front of instructor</a:t>
                      </a:r>
                    </a:p>
                  </a:txBody>
                  <a:tcPr>
                    <a:solidFill>
                      <a:srgbClr val="FFFFFF"/>
                    </a:solidFill>
                  </a:tcPr>
                </a:tc>
              </a:tr>
            </a:tbl>
          </a:graphicData>
        </a:graphic>
      </p:graphicFrame>
      <p:sp>
        <p:nvSpPr>
          <p:cNvPr id="195" name="TextBox 194"/>
          <p:cNvSpPr txBox="1"/>
          <p:nvPr/>
        </p:nvSpPr>
        <p:spPr>
          <a:xfrm>
            <a:off x="1097280" y="5257800"/>
            <a:ext cx="10058400" cy="548640"/>
          </a:xfrm>
          <a:prstGeom prst="rect">
            <a:avLst/>
          </a:prstGeom>
          <a:noFill/>
        </p:spPr>
        <p:txBody>
          <a:bodyPr wrap="square" anchor="t">
            <a:noAutofit/>
          </a:bodyPr>
          <a:lstStyle/>
          <a:p>
            <a:pPr algn="l" marL="0" indent="0">
              <a:lnSpc>
                <a:spcPct val="100000"/>
              </a:lnSpc>
              <a:spcBef>
                <a:spcPts val="0"/>
              </a:spcBef>
              <a:spcAft>
                <a:spcPts val="0"/>
              </a:spcAft>
              <a:buNone/>
            </a:pPr>
            <a:r>
              <a:rPr lang="en-US" sz="1500" b="0" i="1">
                <a:solidFill>
                  <a:srgbClr val="3F3F3F"/>
                </a:solidFill>
                <a:latin typeface="Source Sans Pro"/>
                <a:ea typeface="Source Sans Pro"/>
                <a:cs typeface="Source Sans Pro"/>
              </a:rPr>
              <a:t>Each criterion is scored Not yet / Meets / Strong. Completion requires Meets on every criterion; resubmission is allowed within the course window.</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600" b="0">
                <a:solidFill>
                  <a:srgbClr val="FF0000"/>
                </a:solidFill>
                <a:latin typeface="Arial"/>
                <a:ea typeface="Arial"/>
                <a:cs typeface="Arial"/>
              </a:rPr>
              <a:t>Attendance and completion rules</a:t>
            </a:r>
          </a:p>
        </p:txBody>
      </p:sp>
      <p:sp>
        <p:nvSpPr>
          <p:cNvPr id="3" name="Text Placeholder 2"/>
          <p:cNvSpPr>
            <a:spLocks noGrp="1"/>
          </p:cNvSpPr>
          <p:nvPr>
            <p:ph type="body" idx="1"/>
          </p:nvPr>
        </p:nvSpPr>
        <p:spPr/>
        <p:txBody>
          <a:bodyPr wrap="square" anchor="t">
            <a:noAutofit/>
          </a:bodyPr>
          <a:lstStyle/>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Attendance is taken at the start and end of every session</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100% of instructional hours required; make up a missed session in another cohort within 30 days</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Submit every required lab deliverable and score Meets on the final assessment</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Each completion is tied to you, your employer FEIN, and course FAST-04</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FAST AI pays for completions only; employers and trainees are never charged</a:t>
            </a:r>
          </a:p>
          <a:p>
            <a:pPr algn="l" marL="393065" indent="-393065">
              <a:lnSpc>
                <a:spcPct val="100000"/>
              </a:lnSpc>
              <a:spcBef>
                <a:spcPts val="12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Optional pre-work is supplemental and never replaces a live session</a:t>
            </a:r>
          </a:p>
        </p:txBody>
      </p:sp>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l" marL="0" indent="0">
              <a:lnSpc>
                <a:spcPct val="100000"/>
              </a:lnSpc>
              <a:spcBef>
                <a:spcPts val="0"/>
              </a:spcBef>
              <a:spcAft>
                <a:spcPts val="0"/>
              </a:spcAft>
              <a:buNone/>
            </a:pPr>
            <a:r>
              <a:rPr lang="en-US" sz="3200" b="0">
                <a:solidFill>
                  <a:srgbClr val="FF0000"/>
                </a:solidFill>
                <a:latin typeface="Arial"/>
                <a:ea typeface="Arial"/>
                <a:cs typeface="Arial"/>
              </a:rPr>
              <a:t>What you take away and what comes next</a:t>
            </a:r>
          </a:p>
        </p:txBody>
      </p:sp>
      <p:sp>
        <p:nvSpPr>
          <p:cNvPr id="3" name="Text Placeholder 2"/>
          <p:cNvSpPr>
            <a:spLocks noGrp="1"/>
          </p:cNvSpPr>
          <p:nvPr>
            <p:ph type="body" idx="1"/>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Your deliverables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W1 Inbox triage log</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W2 Meeting recap error marks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W3 Document and deck check sheet</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W4 Spreadsheet verification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W5 Productivity playbook (5 tasks)</a:t>
            </a:r>
          </a:p>
        </p:txBody>
      </p:sp>
      <p:sp>
        <p:nvSpPr>
          <p:cNvPr id="4" name="Text Placeholder 3"/>
          <p:cNvSpPr>
            <a:spLocks noGrp="1"/>
          </p:cNvSpPr>
          <p:nvPr>
            <p:ph type="body" idx="2"/>
          </p:nvPr>
        </p:nvSpPr>
        <p:spPr/>
        <p:txBody>
          <a:bodyPr wrap="square">
            <a:noAutofit/>
          </a:bodyPr>
          <a:lstStyle/>
          <a:p>
            <a:pPr algn="l" marL="0" indent="0">
              <a:lnSpc>
                <a:spcPct val="100000"/>
              </a:lnSpc>
              <a:spcBef>
                <a:spcPts val="0"/>
              </a:spcBef>
              <a:spcAft>
                <a:spcPts val="200"/>
              </a:spcAft>
              <a:buNone/>
            </a:pPr>
            <a:r>
              <a:rPr lang="en-US" sz="2000" b="1">
                <a:solidFill>
                  <a:srgbClr val="FF0000"/>
                </a:solidFill>
                <a:latin typeface="Source Sans Pro"/>
                <a:ea typeface="Source Sans Pro"/>
                <a:cs typeface="Source Sans Pro"/>
              </a:rPr>
              <a:t>Next steps</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FAST-08 Workflow and No-Code Automation</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FAST-11 AI-Assisted Analytics and BI</a:t>
            </a:r>
          </a:p>
          <a:p>
            <a:pPr algn="l" marL="361315" indent="-361315">
              <a:lnSpc>
                <a:spcPct val="100000"/>
              </a:lnSpc>
              <a:spcBef>
                <a:spcPts val="800"/>
              </a:spcBef>
              <a:spcAft>
                <a:spcPts val="0"/>
              </a:spcAft>
              <a:buClr>
                <a:srgbClr val="FF0000"/>
              </a:buClr>
              <a:buFont typeface="Noto Sans Symbols"/>
              <a:buChar char="⮚"/>
            </a:pPr>
            <a:r>
              <a:rPr lang="en-US" sz="1700" b="0">
                <a:solidFill>
                  <a:srgbClr val="3F3F3F"/>
                </a:solidFill>
                <a:latin typeface="Source Sans Pro"/>
                <a:ea typeface="Source Sans Pro"/>
                <a:cs typeface="Source Sans Pro"/>
              </a:rPr>
              <a:t>Microsoft AB-730 candidates: FAST-12 Certification Prep</a:t>
            </a:r>
          </a:p>
        </p:txBody>
      </p:sp>
      <p:sp>
        <p:nvSpPr>
          <p:cNvPr id="453" name="Google Shape;453;p33"/>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454" name="Google Shape;454;p33"/>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wrap="square" anchor="b">
            <a:noAutofit/>
          </a:bodyPr>
          <a:lstStyle/>
          <a:p>
            <a:pPr algn="ctr" marL="0" indent="0">
              <a:lnSpc>
                <a:spcPct val="100000"/>
              </a:lnSpc>
              <a:spcBef>
                <a:spcPts val="0"/>
              </a:spcBef>
              <a:spcAft>
                <a:spcPts val="0"/>
              </a:spcAft>
              <a:buNone/>
            </a:pPr>
            <a:r>
              <a:rPr lang="en-US" sz="4000" b="0">
                <a:solidFill>
                  <a:srgbClr val="FF0000"/>
                </a:solidFill>
                <a:latin typeface="Arial"/>
                <a:ea typeface="Arial"/>
                <a:cs typeface="Arial"/>
              </a:rPr>
              <a:t>Thank You</a:t>
            </a:r>
          </a:p>
        </p:txBody>
      </p:sp>
      <p:sp>
        <p:nvSpPr>
          <p:cNvPr id="3" name="Text Placeholder 2"/>
          <p:cNvSpPr>
            <a:spLocks noGrp="1"/>
          </p:cNvSpPr>
          <p:nvPr>
            <p:ph type="body" idx="1"/>
          </p:nvPr>
        </p:nvSpPr>
        <p:spPr/>
        <p:txBody>
          <a:bodyPr wrap="square" anchor="t">
            <a:noAutofit/>
          </a:bodyPr>
          <a:lstStyle/>
          <a:p>
            <a:pPr algn="l" marL="0" indent="0">
              <a:lnSpc>
                <a:spcPct val="100000"/>
              </a:lnSpc>
              <a:spcBef>
                <a:spcPts val="0"/>
              </a:spcBef>
              <a:spcAft>
                <a:spcPts val="600"/>
              </a:spcAft>
              <a:buNone/>
            </a:pPr>
            <a:r>
              <a:rPr lang="en-US" sz="2400" b="0">
                <a:solidFill>
                  <a:srgbClr val="FF0000"/>
                </a:solidFill>
                <a:latin typeface="Arial"/>
                <a:ea typeface="Arial"/>
                <a:cs typeface="Arial"/>
              </a:rPr>
              <a:t>Thank you for learning with 7formations</a:t>
            </a:r>
          </a:p>
          <a:p>
            <a:pPr algn="l" marL="393065" indent="-393065">
              <a:lnSpc>
                <a:spcPct val="100000"/>
              </a:lnSpc>
              <a:spcBef>
                <a:spcPts val="14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Complete the post-course confidence survey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your worksheets and take-home tools at your workstation</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Keep using fictional or sanitized data and approved tools only</a:t>
            </a:r>
          </a:p>
          <a:p>
            <a:pPr algn="l" marL="393065" indent="-393065">
              <a:lnSpc>
                <a:spcPct val="100000"/>
              </a:lnSpc>
              <a:spcBef>
                <a:spcPts val="1000"/>
              </a:spcBef>
              <a:spcAft>
                <a:spcPts val="0"/>
              </a:spcAft>
              <a:buClr>
                <a:srgbClr val="FF0000"/>
              </a:buClr>
              <a:buFont typeface="Noto Sans Symbols"/>
              <a:buChar char="⮚"/>
            </a:pPr>
            <a:r>
              <a:rPr lang="en-US" sz="1900" b="0">
                <a:solidFill>
                  <a:srgbClr val="3F3F3F"/>
                </a:solidFill>
                <a:latin typeface="Source Sans Pro"/>
                <a:ea typeface="Source Sans Pro"/>
                <a:cs typeface="Source Sans Pro"/>
              </a:rPr>
              <a:t>Questions after class: reach out through WWW.7FORMATIONS.COM</a:t>
            </a:r>
          </a:p>
          <a:p>
            <a:pPr algn="l" marL="0" indent="0">
              <a:lnSpc>
                <a:spcPct val="100000"/>
              </a:lnSpc>
              <a:spcBef>
                <a:spcPts val="2600"/>
              </a:spcBef>
              <a:spcAft>
                <a:spcPts val="0"/>
              </a:spcAft>
              <a:buNone/>
            </a:pPr>
            <a:r>
              <a:rPr lang="en-US" sz="1800" b="1">
                <a:solidFill>
                  <a:srgbClr val="0070C0"/>
                </a:solidFill>
                <a:latin typeface="Source Sans Pro"/>
                <a:ea typeface="Source Sans Pro"/>
                <a:cs typeface="Source Sans Pro"/>
              </a:rPr>
              <a:t>Wadood Chaudhary  |  7formations</a:t>
            </a:r>
          </a:p>
          <a:p>
            <a:pPr algn="l" marL="0" indent="0">
              <a:lnSpc>
                <a:spcPct val="100000"/>
              </a:lnSpc>
              <a:spcBef>
                <a:spcPts val="600"/>
              </a:spcBef>
              <a:spcAft>
                <a:spcPts val="0"/>
              </a:spcAft>
              <a:buNone/>
            </a:pPr>
            <a:r>
              <a:rPr lang="en-US" sz="1800" b="1">
                <a:solidFill>
                  <a:srgbClr val="0070C0"/>
                </a:solidFill>
                <a:latin typeface="Source Sans Pro"/>
                <a:ea typeface="Source Sans Pro"/>
                <a:cs typeface="Source Sans Pro"/>
              </a:rPr>
              <a:t>WWW.7FORMATIONS.COM</a:t>
            </a:r>
          </a:p>
        </p:txBody>
      </p:sp>
      <p:sp>
        <p:nvSpPr>
          <p:cNvPr id="4" name="Text Placeholder 3"/>
          <p:cNvSpPr>
            <a:spLocks noGrp="1"/>
          </p:cNvSpPr>
          <p:nvPr>
            <p:ph type="body" idx="2"/>
          </p:nvPr>
        </p:nvSpPr>
        <p:spPr/>
        <p:txBody>
          <a:bodyPr wrap="square" anchor="t">
            <a:noAutofit/>
          </a:bodyPr>
          <a:lstStyle/>
          <a:p>
            <a:pPr algn="ctr" marL="0" indent="0">
              <a:lnSpc>
                <a:spcPct val="100000"/>
              </a:lnSpc>
              <a:spcBef>
                <a:spcPts val="0"/>
              </a:spcBef>
              <a:spcAft>
                <a:spcPts val="0"/>
              </a:spcAft>
              <a:buNone/>
            </a:pPr>
            <a:r>
              <a:rPr lang="en-US" sz="1700" b="0">
                <a:solidFill>
                  <a:srgbClr val="FFFFFF"/>
                </a:solidFill>
                <a:latin typeface="Source Sans Pro"/>
                <a:ea typeface="Source Sans Pro"/>
                <a:cs typeface="Source Sans Pro"/>
              </a:rPr>
              <a:t>FAST-04  AI Productivity Applications</a:t>
            </a:r>
          </a:p>
          <a:p>
            <a:pPr algn="ctr" marL="0" indent="0">
              <a:lnSpc>
                <a:spcPct val="100000"/>
              </a:lnSpc>
              <a:spcBef>
                <a:spcPts val="2400"/>
              </a:spcBef>
              <a:spcAft>
                <a:spcPts val="0"/>
              </a:spcAft>
              <a:buNone/>
            </a:pPr>
            <a:r>
              <a:rPr lang="en-US" sz="2600" b="0">
                <a:solidFill>
                  <a:srgbClr val="00B0F0"/>
                </a:solidFill>
                <a:latin typeface="Source Sans Pro"/>
                <a:ea typeface="Source Sans Pro"/>
                <a:cs typeface="Source Sans Pro"/>
              </a:rPr>
              <a:t>Questions?</a:t>
            </a:r>
          </a:p>
        </p:txBody>
      </p:sp>
      <p:sp>
        <p:nvSpPr>
          <p:cNvPr id="149" name="Google Shape;149;p2"/>
          <p:cNvSpPr txBox="1"/>
          <p:nvPr>
            <p:ph idx="11" type="ftr"/>
          </p:nvPr>
        </p:nvSpPr>
        <p:spPr>
          <a:xfrm>
            <a:off x="5458983" y="6446520"/>
            <a:ext cx="5334019"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50" name="Google Shape;150;p2"/>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192" name="Google Shape;192;p6"/>
          <p:cNvSpPr txBox="1"/>
          <p:nvPr>
            <p:ph idx="11" type="ftr"/>
          </p:nvPr>
        </p:nvSpPr>
        <p:spPr>
          <a:xfrm>
            <a:off x="1097279" y="6446838"/>
            <a:ext cx="681826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WWW.7FORMATIONS.COM</a:t>
            </a:r>
            <a:endParaRPr/>
          </a:p>
        </p:txBody>
      </p:sp>
      <p:sp>
        <p:nvSpPr>
          <p:cNvPr id="193" name="Google Shape;193;p6"/>
          <p:cNvSpPr txBox="1"/>
          <p:nvPr>
            <p:ph idx="12" type="sldNum"/>
          </p:nvPr>
        </p:nvSpPr>
        <p:spPr>
          <a:xfrm>
            <a:off x="10993582" y="6446838"/>
            <a:ext cx="780010"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lang="en-US"/>
              <a:t>‹#›</a:t>
            </a:fld>
            <a:endParaRPr/>
          </a:p>
        </p:txBody>
      </p:sp>
      <p:pic>
        <p:nvPicPr>
          <p:cNvPr id="194" name="Picture 193" descr="image12.png"/>
          <p:cNvPicPr>
            <a:picLocks noChangeAspect="1"/>
          </p:cNvPicPr>
          <p:nvPr/>
        </p:nvPicPr>
        <p:blipFill>
          <a:blip r:embed="rId2"/>
          <a:stretch>
            <a:fillRect/>
          </a:stretch>
        </p:blipFill>
        <p:spPr>
          <a:xfrm>
            <a:off x="0" y="0"/>
            <a:ext cx="12191695" cy="640080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trospectVTI">
  <a:themeElements>
    <a:clrScheme name="AnalogousFromLightSeed_2SEEDS">
      <a:dk1>
        <a:srgbClr val="000000"/>
      </a:dk1>
      <a:lt1>
        <a:srgbClr val="FFFFFF"/>
      </a:lt1>
      <a:dk2>
        <a:srgbClr val="412E24"/>
      </a:dk2>
      <a:lt2>
        <a:srgbClr val="E8E7E2"/>
      </a:lt2>
      <a:accent1>
        <a:srgbClr val="7EAAC6"/>
      </a:accent1>
      <a:accent2>
        <a:srgbClr val="7684C3"/>
      </a:accent2>
      <a:accent3>
        <a:srgbClr val="9D8FCE"/>
      </a:accent3>
      <a:accent4>
        <a:srgbClr val="C37776"/>
      </a:accent4>
      <a:accent5>
        <a:srgbClr val="C69C7D"/>
      </a:accent5>
      <a:accent6>
        <a:srgbClr val="AFA56A"/>
      </a:accent6>
      <a:hlink>
        <a:srgbClr val="8D8355"/>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2020-01-20T21:30:36Z</dcterms:created>
  <dc:creator>Masroor Ahmad</dc:creator>
</cp:coreProperties>
</file>