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 id="296" r:id="rId47"/>
    <p:sldId id="297" r:id="rId48"/>
    <p:sldId id="298" r:id="rId49"/>
    <p:sldId id="299" r:id="rId5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Applied Data Science and Machine Learning for Business Users.</a:t>
            </a:r>
          </a:p>
          <a:p/>
          <a:p>
            <a:r>
              <a:t>From the course video: Let me say up front what this course is not. It is not a coding class, and you will not build a model. What it is, is a course for the people who live with the results. The planner who gets a demand forecast. The claims adjuster who gets a fraud flag. The clinic coordinator who gets a no-show prediction. The salesperson who gets a lead score. Someone else built those systems. You are the one who has to decide what to do with them.</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Applied Data Science and Machine Learning for Business Users.</a:t>
            </a:r>
          </a:p>
          <a:p/>
          <a:p>
            <a:r>
              <a:t>From the course video: Let me say up front what this course is not. It is not a coding class, and you will not build a model. What it is, is a course for the people who live with the results. The planner who gets a demand forecast. The claims adjuster who gets a fraud flag. The clinic coordinator who gets a no-show prediction. The salesperson who gets a lead score. Someone else built those systems. You are the one who has to decide what to do with them.</a:t>
            </a:r>
          </a:p>
          <a:p/>
          <a:p>
            <a:r>
              <a:t>From the course video: We meet live five times, three hours each, over five weeks. I teach every session, and you will spend most of the time working with data in tools you already have. Excel with Copilot. Power BI or Tableau. ChatGPT or Gemini for data analysis. All the data is fictional, from made-up Massachusetts companies.</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Reviewing demand or staffing forecasts; Acting on fraud, risk, or quality flags; Questioning vendor AI claims; Explaining a prediction to a customer or manager; Spotting data problems before they become bad decisions.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Out-of-scope guard: trainees do not build, train, or tune models. The course is about using and interpreting predictions already produced by tools and vendors.</a:t>
            </a:r>
          </a:p>
          <a:p/>
          <a:p>
            <a:r>
              <a:t>Audience: W-2 incumbent workers of Massachusetts private employers, with priority on small and medium-sized businesses.</a:t>
            </a:r>
          </a:p>
          <a:p/>
          <a:p>
            <a:r>
              <a:t>Prerequisites: Comfortable with spreadsheets (sorting, filtering, simple formulas). FAST-01 or FAST-02 recommended. No programming; no statistics course required.</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On data. Never upload customer personal information, patient information, or confidential business data to an analysis tool unless your employer's policy approves that tool for that data. In class, it is all fictional. If you bring a real example, it has to be stripped of anything identifying first.</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how predictions get made. In plain language, a model looks at a lot of past examples and learns patterns. Then it guesses about new cases and gives a confidence score. You will map one prediction from your own workplace. What goes in, what comes out, and who acts on it.</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a model looks at a lot of past examples and learns patterns. This is not a coding class, and nobody builds a model.</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a fictional example: predicting appointment no-shows at a clinic, with features like lead time and weather.</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a fictional fraud flag list with scores. Ask: who acts on a 0.55 score, and what do they do?</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Analysis tools invite uploading whole files. Read the rules aloud and remind trainees that class datasets are fictional.</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Examples: CRM lead scores, ERP demand forecasts, fraud or quality flags. Allow 30 minutes and pair review.</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think of a vendor accuracy claim they have heard.</a:t>
            </a:r>
          </a:p>
          <a:p/>
          <a:p>
            <a:r>
              <a:t>Takeaways: Models learn patterns from past examples, including past mistakes. Features in, label out; ask what data it learned from. A score is not certainty; someone must set a threshold.</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what the numbers mean. When a vendor says their model is ninety-five percent accurate, that can be great or almost useless, depending on the situation. We play a card game with fictional insurance fraud flags. Your team picks a threshold, and then you count what it costs. Every innocent customer you flag. Every real fraud you miss. You will see that the threshold is not a technical setting. It is a business decision.</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when a vendor says their model is ninety-five percent accurate, that can hide a lot. Use the fraud example where real fraud is rare.</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Put fictional dollar costs on each error type for Pioneer Valley Mutual. The right balance depends on which error costs more.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Thresholds are set by the business, not the model. Have teams argue for a threshold in the card game.</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two rounds at different thresholds. The memo must tie the metric to business cost.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three: data quality and fairness.</a:t>
            </a:r>
          </a:p>
          <a:p/>
          <a:p>
            <a:r>
              <a:t>Discussion questions: Which error type costs more in your work? What threshold did your team pick, and why?</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data quality and fairness. You will hunt through a fictional clinic dataset for duplicates, gaps, and a sample that leaves out a whole group of patients. Every one of those problems changes what a model would predict. We also talk about drift, which is what happens when the world changes and the model does not.</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a fictional clinic dataset with duplicates and mixed date formats before the hunt.</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skewed sample in the fictional clinic no-show data. Ask who would be treated unfairly if the model were used to overbook appointments.</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Give an example of a demand model trained before a big change in a customer's ordering pattern.</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45 minutes. Teams report their most damaging finding.</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bring a forecast they rely on, described in general terms.</a:t>
            </a:r>
          </a:p>
          <a:p/>
          <a:p>
            <a:r>
              <a:t>Takeaways: Most model problems start as data problems. A skewed sample produces skewed predictions. Drift means the past no longer predicts the present.</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forecasts. You take a fictional machine shop's demand forecast and compare it with what actually happened. Then you decide when a person should override the number, and you write down why. We also use AI-assisted analysis in Excel or a chat tool to explore the data, and then you confirm one finding with a simple formula. Trust, but verify.</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Bayside Precision Parts demand data. Show a point forecast next to a range.</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Demonstrate Forecast Sheet and one AI-assisted analysis on fictional data in the employer's approved tool.</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verification criterion requires an AI finding confirmed by manual calculation.</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45 minutes. Discuss when overriding a forecast is the right call.</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five: evaluating vendor models and the capstone.</a:t>
            </a:r>
          </a:p>
          <a:p/>
          <a:p>
            <a:r>
              <a:t>Discussion questions: When did your team decide to override the forecast? What check would you add before acting on AI analysis?</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5 agenda. Take the start-of-session attendance check and read the data rules aloud before any hands-on work.</a:t>
            </a:r>
          </a:p>
          <a:p/>
          <a:p>
            <a:r>
              <a:t>From the course video: Session five is evaluating models you did not build. You will read a fictional vendor's model report card and write the questions you would ask before trusting it. Then you present your capstone: a short decision memo about a model or AI feature used in your own role.</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vendor report card. Ask teams to find one limit the vendor buried.</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These questions become W5. Trainees can take them into their next vendor meeting.</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monitoring simple and owned by a named person.</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capstone is scored against the rubric, including a plain-language explanation a non-expert understands.</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including presentations. Keep each presentation to three minutes.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Takeaways: A model card tells you what it was built and tested for. Ask vendors about data, metrics, retention, and drift. Monitor with simple measures and a clear escalation path.</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five sessions. Five lab deliverables scored on a 3-level rubric (Not yet / Meets / Strong). Short applied quiz on interpreting metrics in context (80% to meet; retake allowed). Capstone decision memo scored against rubric; presented to cohort.</a:t>
            </a:r>
          </a:p>
        </p:txBody>
      </p:sp>
      <p:sp>
        <p:nvSpPr>
          <p:cNvPr id="4" name="Slide Number Placeholder 3"/>
          <p:cNvSpPr>
            <a:spLocks noGrp="1"/>
          </p:cNvSpPr>
          <p:nvPr>
            <p:ph type="sldNum" idx="12"/>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five sessions, start to finish, and we take attendance at the beginning and end of each. You turn in five lab worksheets, pass a short applied quiz, and present your decision memo. If you miss a session, you can make it up in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Concepts align with AWS Certified AI Practitioner (AIF-C01) Domain 1, Fundamentals of AI and ML; see FAST-12.</a:t>
            </a:r>
          </a:p>
          <a:p/>
          <a:p>
            <a:r>
              <a:t>From the course video: When you finish, you will be the person on your team who can look at a prediction and ask the right questions. That is a skill every employer using AI needs.</a:t>
            </a:r>
          </a:p>
        </p:txBody>
      </p:sp>
      <p:sp>
        <p:nvSpPr>
          <p:cNvPr id="4" name="Slide Number Placeholder 3"/>
          <p:cNvSpPr>
            <a:spLocks noGrp="1"/>
          </p:cNvSpPr>
          <p:nvPr>
            <p:ph type="sldNum" idx="12"/>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FAST-05</a:t>
            </a:r>
          </a:p>
          <a:p>
            <a:pPr algn="ctr" marL="0" indent="0">
              <a:lnSpc>
                <a:spcPct val="95000"/>
              </a:lnSpc>
              <a:spcBef>
                <a:spcPts val="0"/>
              </a:spcBef>
              <a:spcAft>
                <a:spcPts val="0"/>
              </a:spcAft>
              <a:buNone/>
            </a:pPr>
            <a:r>
              <a:rPr lang="en-US" sz="2400" b="0">
                <a:solidFill>
                  <a:srgbClr val="FF0000"/>
                </a:solidFill>
                <a:latin typeface="Arial"/>
                <a:ea typeface="Arial"/>
                <a:cs typeface="Arial"/>
              </a:rPr>
              <a:t>Applied Data Science and Machine Learning for Business Users</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Using and Interpreting Predictions at Work</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15 hours  |  5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300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(How predictions get made)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Rules vs. learned patterns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Training data, features, labels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Confidence scores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Data rules for analysis tools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(What the numbers mean)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Accuracy, precision, recall</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Costs of errors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Thresholds as decisions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(Data quality and fairness)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Garbage in, garbage out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Sampling and bias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Drift</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300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(Forecasts and AI-assisted analysis)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Forecast ranges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AI-assisted analysis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Manual confirmation</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5</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(Evaluating models you did not build)</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Reading a model card</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Questions for vendors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Monitoring and escalation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Capstone presentations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5</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Explain in plain language how a supervised model turns past data into a prediction and a confidence score.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Interpret accuracy, precision, recall, false positives, and false negatives in terms of business cost for a given decision.</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Identify at least three data-quality or bias problems in a fictional dataset that would distort a model's output.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Check a forecast against actuals and decide, with reasons, when a human should override it.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Use AI-assisted analysis features in Excel or a chat tool to explore a dataset and confirm one finding by manual calculation.</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Write a decision memo evaluating a model or vendor AI feature used in their role, including risks and monitoring questions.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Business and operations analysts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planners and supervisors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Insurance underwriting and claims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operations coordinators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operations and marketing analysts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Inventory and supply chain planners</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e-commerce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Out-of-scope guard: trainees do not build, train, or tune models. The course is about using and interpreting predictions already produced by tools and vendors.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How predictions get made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Rules vs. learned patterns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Training data, features, labels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Confidence scores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Data rules for analysis tools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Map a prediction in your workplace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Rules vs. learned patterns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Rules: a person writes "if this, then that"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Learned patterns: a model finds them from past examples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Learned models handle messy cases rules miss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They also learn the mistakes in past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 use predictions; you do not build models here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Training data, features, and labels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Training data: the past examples the model learned from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Features: the inputs, such as order size or day of week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Label: the answer it learned to predict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what data was this trained on, and how old is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If the past is not like today, predictions suffer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Confidence scores are not certainty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Many tools show a score or probability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0.8 means "often right in similar past cases," not "true"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Scores need a threshold before anyone acts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Low-confidence cases need a person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how scores were tested on data like yours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rules for analysis tools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customer personal information (G.L. c. 93H) in upload tools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PHI in chat analysis or spreadsheet AI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confidential financials or pricing in public tools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approved tools and fictional or de-identified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Uploaded files may be stored; check retention settings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Map a prediction in your workplace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Pick one prediction your team already uses or receives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the inputs, the output, and the score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who acts on it and what they do</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Note one way it could be wrong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Prediction map</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Describe the prediction in general terms; no real customer records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Models learn patterns from past examples, including past mistakes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Features in, label out; ask what data it learned from</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score is not certainty; someone must set a threshold</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acts on the prediction you mapped?</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could make that prediction wrong next month?</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What the numbers mean</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Accuracy, precision, recall</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Costs of errors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Thresholds as decisions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2: Confusion-matrix card game and threshold memo</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Accuracy, precision, and recall</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Accuracy: share of all predictions that were right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Precision: of the flags raised, how many were real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Recall: of the real cases, how many were flagged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95% accurate can still miss most rare cases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which metric matters for your decision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False positives vs. false negatives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False positive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Flagged, but it was fine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Cost: wasted review time, annoyed customer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Example: a good claim held for review</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False negative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Missed, but it was a real problem</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Cost: losses, safety, or compliance risk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Example: a fraudulent claim paid</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Thresholds are business decisions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threshold decides what gets flagged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Lower threshold: more flags, fewer misses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Higher threshold: fewer flags, more misses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Choose it from error costs and review capacity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Write it down and review it regularly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2: Confusion-matrix card game and threshold memo</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Teams sort fictional fraud-flag cards at a set threshold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Tally true and false positives and negatives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Put a cost on each error type and total it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short memo recommending a threshold</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Threshold and cost memo; metric tied to business cost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Pioneer Valley Mutual cards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Accuracy alone can hide missed cases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Every error type has a business cost</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The threshold is a business decision you can defend</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error type costs more in your work?</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threshold did your team pick, and why?</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Data quality and fairness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Garbage in, garbage out</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Sampling and bias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Drift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3: Data-quality hunt in a fictional clinic dataset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Garbage in, garbage out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Duplicates count the same case twice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Missing values get filled or dropped silently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Typos and mixed formats split one category into many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Old data reflects old processes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Most model problems start as data problems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Sampling and bias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skewed sample over-represents some groups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Models learn the skew and repeat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who is missing from the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Fairness matters in hiring, lending, and service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vendors how they tested across groups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Drift: when the world changes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Drift: today's data no longer looks like training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Causes: new products, prices, seasons, rules, shocks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Symptoms: more overrides, more complaints, more misses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Watch simple measures over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Escalate drift; do not quietly work around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2800" b="0">
                <a:solidFill>
                  <a:srgbClr val="FF0000"/>
                </a:solidFill>
                <a:latin typeface="Arial"/>
                <a:ea typeface="Arial"/>
                <a:cs typeface="Arial"/>
              </a:rPr>
              <a:t>Lab 3: Data-quality hunt in a fictional clinic dataset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Find duplicates, missing values, and format problems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Find the skew in the sample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Rate each problem by its effect on predictions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Report at least three real data problems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Data-quality findings; finds 3+ real data problems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clinic no-show dataset only; no PHI</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Most model problems start as data problems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skewed sample produces skewed predictions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Drift means the past no longer predicts the present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data problem would hurt predictions most?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sign of drift would you watch for on your team?</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Forecasts and AI-assisted analysis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Forecast ranges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AI-assisted analysis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Manual confirmation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4: Forecast vs. actuals and override decision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Forecasts are ranges, not single numbers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forecast is a best guess plus a range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Wider ranges mean less certainty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Plan for the range, not just the middle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past forecasts with actuals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Note when and why you override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Copilot in Excel and chat-tool analysis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in Excel, Forecast Sheet, or chat data analysis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it to explain the method it used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Watch for silently dropped rows or wrong columns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data in approved tools only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Treat findings as leads to check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Confirm by hand before you act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Recalculate one key number with a formula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row counts and date ranges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with last period's known results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what matched and what did not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An unconfirmed finding stays a draft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4: Forecast vs. actuals and override decision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the fictional forecast with actual demand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Find the periods with the biggest misses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Confirm one AI finding by hand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Decide whether to override, and log why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Forecast override log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Bayside Precision Parts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Forecasts are ranges; plan for the range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AI analysis gives leads; confirm them by hand</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Log overrides and the reason</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When did your team decide to override the forecast?</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check would you add before acting on AI analysis?</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5</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Evaluating models you did not build</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Reading a model card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Questions for vendors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Monitoring and escalation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Capstone presentations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5: Vendor report-card review and capstone memo</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5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Reading a model card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the model does and what it was trained 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it was tested, and on what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Known limits and groups where it performs worse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Intended and not-intended uses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Missing sections are a finding too</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Questions to ask vendors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data was it trained on, and how recent?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Which metrics, at what threshold, on data like ours?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is our data stored, used, and retained?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do you detect and report drift?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Who do we call when it is wrong?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Monitoring and escalation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Track a few simple measures each month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Watch override rates and complaints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Set a trigger for escalation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who reviews and who decides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a log of issues and fixes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Capstone decision memo and presentations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prediction-based decision from your workplace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Explain the metric in business terms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the data risks and the checks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Recommend: use, adjust, or stop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Present in plain language to the cohort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5: Vendor report-card review and capstone memo</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Review the fictional vendor model card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List your questions for the vendor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your capstone decision memo</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Present it to the cohort and take questions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W5 Vendor questions list and capstone decision memo</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Sanitized workplace example only; no real customer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5</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model card tells you what it was built and tested for</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Ask vendors about data, metrics, retention, and drift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Monitor with simple measures and a clear escalation path</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the first question you will ask your vendor?</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your capstone recommend, and why?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Metric interpretation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Correctly ties metric to business cost</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Data judgment</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Finds 3+ real data problems</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Verification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AI finding confirmed by manual calculation</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Communication</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Plain-language explanation a non-expert understands</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FAST-05</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Prediction map</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Threshold and cost memo</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Data-quality findings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Forecast override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Vendor questions list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Capstone decision memo</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FAST-12 Certification Prep (AWS AIF-C01 Domain 1 builds on this)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FAST-10 AI Governance, Risk, Ethics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FAST-11 AI-Assisted Analytics and BI</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FAST-05  Applied Data Science and Machine Learning for Business Users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