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51" r:id="rId4"/>
  </p:sldMasterIdLst>
  <p:notesMasterIdLst>
    <p:notesMasterId r:id="rId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oJp47m5BXg6Ke8J6VYdVUYFK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4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Title slide. Presented by Wadood Chaudhary, 7formations.</a:t>
            </a:r>
          </a:p>
          <a:p/>
          <a:p>
            <a:r>
              <a:t>From the course video: Hi, I'm Wadood Chaudhary. Welcome to AI for Managers and Leaders.</a:t>
            </a:r>
          </a:p>
          <a:p/>
          <a:p>
            <a:r>
              <a:t>From the course video: If you run a team, you are probably getting questions like these. Can I use ChatGPT for this? Is Copilot safe? Are we going to get replaced? And maybe you are asking your own questions. Where should we start? How will I know it is worth it? What happens if someone puts customer data where it should not go?</a:t>
            </a:r>
          </a:p>
        </p:txBody>
      </p:sp>
      <p:sp>
        <p:nvSpPr>
          <p:cNvPr id="4" name="Slide Number Placeholder 3"/>
          <p:cNvSpPr>
            <a:spLocks noGrp="1"/>
          </p:cNvSpPr>
          <p:nvPr>
            <p:ph type="sldNum" idx="12"/>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Welcome everyone and take the start-of-session attendance check (platform log plus roll call or poll).</a:t>
            </a:r>
          </a:p>
          <a:p/>
          <a:p>
            <a:r>
              <a:t>Go around the room with the five prompts. Keep answers short and remind people not to share confidential details about customers, patients, or their employer.</a:t>
            </a:r>
          </a:p>
          <a:p/>
          <a:p>
            <a:r>
              <a:t>From the course video: Hi, I'm Wadood Chaudhary. Welcome to AI for Managers and Leaders.</a:t>
            </a:r>
          </a:p>
          <a:p/>
          <a:p>
            <a:r>
              <a:t>From the course video: If you run a team, you are probably getting questions like these. Can I use ChatGPT for this? Is Copilot safe? Are we going to get replaced? And maybe you are asking your own questions. Where should we start? How will I know it is worth it? What happens if someone puts customer data where it should not go?</a:t>
            </a:r>
          </a:p>
          <a:p/>
          <a:p>
            <a:r>
              <a:t>From the course video: Most managers are being asked to lead on AI without a playbook. This course gives you one.</a:t>
            </a:r>
          </a:p>
          <a:p/>
          <a:p>
            <a:r>
              <a:t>From the course video: We meet live three times, three hours each, over three weeks. I lead every session, and it is very hands-on. You will be working, not watching.</a:t>
            </a:r>
          </a:p>
        </p:txBody>
      </p:sp>
      <p:sp>
        <p:nvSpPr>
          <p:cNvPr id="4" name="Slide Number Placeholder 3"/>
          <p:cNvSpPr>
            <a:spLocks noGrp="1"/>
          </p:cNvSpPr>
          <p:nvPr>
            <p:ph type="sldNum" idx="12"/>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3 live sessions of 3 hours, one per week over 3 weeks, 9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objectives aloud and connect each to a lab in the course.</a:t>
            </a:r>
          </a:p>
          <a:p/>
          <a:p>
            <a:r>
              <a:t>Workplace tasks addressed: Selecting AI use cases; Building a business case; Writing team AI rules; Supervising AI-assisted work; Communicating change; Measuring results.</a:t>
            </a:r>
          </a:p>
        </p:txBody>
      </p:sp>
      <p:sp>
        <p:nvSpPr>
          <p:cNvPr id="4" name="Slide Number Placeholder 3"/>
          <p:cNvSpPr>
            <a:spLocks noGrp="1"/>
          </p:cNvSpPr>
          <p:nvPr>
            <p:ph type="sldNum" idx="12"/>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Audience: W-2 incumbent workers of Massachusetts private employers, with priority on small and medium-sized businesses.</a:t>
            </a:r>
          </a:p>
          <a:p/>
          <a:p>
            <a:r>
              <a:t>Prerequisites: Supervises at least one person or owns a team process. FAST-01 or equivalent recommended.</a:t>
            </a:r>
          </a:p>
        </p:txBody>
      </p:sp>
      <p:sp>
        <p:nvSpPr>
          <p:cNvPr id="4" name="Slide Number Placeholder 3"/>
          <p:cNvSpPr>
            <a:spLocks noGrp="1"/>
          </p:cNvSpPr>
          <p:nvPr>
            <p:ph type="sldNum" idx="12"/>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these rules aloud at the start of every session.</a:t>
            </a:r>
          </a:p>
          <a:p/>
          <a:p>
            <a:r>
              <a:t>Assume prompts and outputs can be logged and reviewed. PHI is never used in class, even if a tool is covered by a HIPAA business associate agreement.</a:t>
            </a:r>
          </a:p>
          <a:p/>
          <a:p>
            <a:r>
              <a:t>Fictional organizations used in labs include Bayside Precision Parts, Charles River Family Dental, Pioneer Valley Mutual Insurance Agency, North Shore Builders, Cape Harbor Inn, Merrimack Freight &amp; Logistics, Back Bay Accounting Partners, and Lowell BioSupply. All are fictional.</a:t>
            </a:r>
          </a:p>
          <a:p/>
          <a:p>
            <a:r>
              <a:t>From the course video: All the cases in class come from fictional Massachusetts businesses. A builder, an insurance agency, a manufacturer, a medical practice. If your company enrolls, you can bring your own policy and a couple of your real candidate use cases, with nothing confidential in them, and we will work them in.</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1 agenda. Take the start-of-session attendance check and read the data rules aloud before any hands-on work.</a:t>
            </a:r>
          </a:p>
          <a:p/>
          <a:p>
            <a:r>
              <a:t>From the course video: Session one starts with you. Before you can lead a team using AI, you should use it well yourself. So you will use your company's approved tool for three management tasks. Drafting a team update. Preparing notes for a difficult conversation. Summarizing a vendor proposal. Then we look closely at the results. Is it accurate? Is it fair? Would you sign your name to it? We also talk about what to check when your team hands you AI-assisted work, and the data rules managers need to know, especially around employee and customer information.</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Managers handle more sensitive data than most. Read the rules aloud and add the employee-data line.</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before you can lead a team using AI, you should use it well yourself.</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Managers review AI-assisted work from their team. The right questions build trust and quality at the same time.</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60 minutes. Pairs compare review notes.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trainees to list places AI might help their team before session two.</a:t>
            </a:r>
          </a:p>
          <a:p/>
          <a:p>
            <a:r>
              <a:t>Takeaways: Managers carry extra data duties: employee data stays out. Use AI well yourself before you lead others. Supervise AI-assisted work with clear checks.</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2 agenda. Take the start-of-session attendance check and read the data rules aloud before any hands-on work.</a:t>
            </a:r>
          </a:p>
          <a:p/>
          <a:p>
            <a:r>
              <a:t>From the course video: Session two is choosing use cases. Your team probably has a dozen places AI could help. You cannot do them all at once. So you will score candidates on value, risk, how sensitive the data is, and how much effort it takes. Then you will pick two to pilot. You will also do the math. Hours saved, times what those hours cost, minus the cost of the tools and training. It is simple arithmetic, but it is what your owner or your board will ask for.</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the fictional North Shore Builders and Pioneer Valley Mutual cases. From the course video: you cannot do them all.</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one worked example with fictional numbers. The business-case criterion requires correct math and stated assumptions.</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For small businesses, the best first step is often using features already in tools they own.</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75 minutes. Peers challenge each other's assumptions.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Preview session three: leading the change.</a:t>
            </a:r>
          </a:p>
          <a:p/>
          <a:p>
            <a:r>
              <a:t>Discussion questions: Which use case did you rank first, and why? Which assumption in your ROI math is weakest?</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3 agenda. Take the start-of-session attendance check and read the data rules aloud before any hands-on work.</a:t>
            </a:r>
          </a:p>
          <a:p/>
          <a:p>
            <a:r>
              <a:t>From the course video: Session three is leading the change. You will write a one-page AI use guideline for your team. What is allowed, what is not, which tools, and who to ask. It will line up with your company's policy and with Massachusetts data protection rules. We will also role-play a conversation that a lot of managers dread. An employee who is worried that AI is going to take their job. How you handle that conversation matters a lot.</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you will write a one-page AI use guideline for your team.</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Run the role-play: an employee worried AI will replace their job. Debrief what worked.</a:t>
            </a:r>
          </a:p>
        </p:txBody>
      </p:sp>
      <p:sp>
        <p:nvSpPr>
          <p:cNvPr id="4" name="Slide Number Placeholder 3"/>
          <p:cNvSpPr>
            <a:spLocks noGrp="1"/>
          </p:cNvSpPr>
          <p:nvPr>
            <p:ph type="sldNum" idx="12"/>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we talk about measuring results without turning AI into a surveillance tool.</a:t>
            </a:r>
          </a:p>
        </p:txBody>
      </p:sp>
      <p:sp>
        <p:nvSpPr>
          <p:cNvPr id="4" name="Slide Number Placeholder 3"/>
          <p:cNvSpPr>
            <a:spLocks noGrp="1"/>
          </p:cNvSpPr>
          <p:nvPr>
            <p:ph type="sldNum" idx="12"/>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final product is a 90-day plan scored on milestones, training, measures, and communication.</a:t>
            </a:r>
          </a:p>
        </p:txBody>
      </p:sp>
      <p:sp>
        <p:nvSpPr>
          <p:cNvPr id="4" name="Slide Number Placeholder 3"/>
          <p:cNvSpPr>
            <a:spLocks noGrp="1"/>
          </p:cNvSpPr>
          <p:nvPr>
            <p:ph type="sldNum" idx="12"/>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75 minutes. The guideline is reviewed against a checklist.</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Close the content portion and move to the rubric and completion rules.</a:t>
            </a:r>
          </a:p>
          <a:p/>
          <a:p>
            <a:r>
              <a:t>Takeaways: A one-page guideline makes the rules easy to follow. Talk with staff honestly and train before you expect use. Measure outcomes, not people; plan in 30-day steps.</a:t>
            </a:r>
          </a:p>
        </p:txBody>
      </p:sp>
      <p:sp>
        <p:nvSpPr>
          <p:cNvPr id="4" name="Slide Number Placeholder 3"/>
          <p:cNvSpPr>
            <a:spLocks noGrp="1"/>
          </p:cNvSpPr>
          <p:nvPr>
            <p:ph type="sldNum" idx="12"/>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early in the final session so trainees know what Meets looks like.</a:t>
            </a:r>
          </a:p>
          <a:p/>
          <a:p>
            <a:r>
              <a:t>Measures used in this course: Attendance at all three sessions. Use-case matrix and ROI worksheet (Meets / Not yet). Team AI use guideline reviewed against a checklist. Final 90-day adoption plan scored against rubric and peer-reviewed.</a:t>
            </a:r>
          </a:p>
        </p:txBody>
      </p:sp>
      <p:sp>
        <p:nvSpPr>
          <p:cNvPr id="4" name="Slide Number Placeholder 3"/>
          <p:cNvSpPr>
            <a:spLocks noGrp="1"/>
          </p:cNvSpPr>
          <p:nvPr>
            <p:ph type="sldNum" idx="12"/>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To complete the course, you attend all three sessions, start to finish. We take attendance at the start and end of each. You turn in your matrix, your ROI worksheet, your guideline, and your plan. If you miss a session, you can make it up within thirty days.</a:t>
            </a:r>
          </a:p>
          <a:p/>
          <a:p>
            <a:r>
              <a:t>Read the rules exactly as written. Virtual attendance uses the platform log plus a roll call or poll; in-person sessions use a signed sheet.</a:t>
            </a:r>
          </a:p>
        </p:txBody>
      </p:sp>
      <p:sp>
        <p:nvSpPr>
          <p:cNvPr id="4" name="Slide Number Placeholder 3"/>
          <p:cNvSpPr>
            <a:spLocks noGrp="1"/>
          </p:cNvSpPr>
          <p:nvPr>
            <p:ph type="sldNum" idx="12"/>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Recap the deliverables trainees leave with, then point to the next course on the FAST AI learning pathway.</a:t>
            </a:r>
          </a:p>
          <a:p/>
          <a:p>
            <a:r>
              <a:t>Credentials: None earned. Content aligns with AWS Certified AI Business Strategist (AIB-C01, beta) domains on strategy, governance, and readiness, and with PMI-CPMAI concepts; see FAST-12.</a:t>
            </a:r>
          </a:p>
        </p:txBody>
      </p:sp>
      <p:sp>
        <p:nvSpPr>
          <p:cNvPr id="4" name="Slide Number Placeholder 3"/>
          <p:cNvSpPr>
            <a:spLocks noGrp="1"/>
          </p:cNvSpPr>
          <p:nvPr>
            <p:ph type="sldNum" idx="12"/>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Thank the group, take final questions, and complete the end-of-session attendance check.</a:t>
            </a:r>
          </a:p>
          <a:p/>
          <a:p>
            <a:r>
              <a:t>See you in session one.</a:t>
            </a:r>
          </a:p>
        </p:txBody>
      </p:sp>
      <p:sp>
        <p:nvSpPr>
          <p:cNvPr id="4" name="Slide Number Placeholder 3"/>
          <p:cNvSpPr>
            <a:spLocks noGrp="1"/>
          </p:cNvSpPr>
          <p:nvPr>
            <p:ph type="sldNum" idx="12"/>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Leave this slide up while trainees log off. End the session on a positive note.</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39"/>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9"/>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Arial"/>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9"/>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lt1"/>
                </a:solidFill>
                <a:latin typeface="Source Sans Pro"/>
                <a:ea typeface="Source Sans Pro"/>
                <a:cs typeface="Source Sans Pro"/>
                <a:sym typeface="Source Sans Pro"/>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2" name="Google Shape;22;p39"/>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23" name="Google Shape;23;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26" name="Google Shape;26;p3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33" name="Google Shape;33;p42"/>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3" name="Shape 43"/>
        <p:cNvGrpSpPr/>
        <p:nvPr/>
      </p:nvGrpSpPr>
      <p:grpSpPr>
        <a:xfrm>
          <a:off x="0" y="0"/>
          <a:ext cx="0" cy="0"/>
          <a:chOff x="0" y="0"/>
          <a:chExt cx="0" cy="0"/>
        </a:xfrm>
      </p:grpSpPr>
      <p:sp>
        <p:nvSpPr>
          <p:cNvPr id="44" name="Google Shape;44;p40"/>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0"/>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40"/>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48" name="Google Shape;48;p40"/>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0"/>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Source Sans Pro"/>
                <a:ea typeface="Source Sans Pro"/>
                <a:cs typeface="Source Sans Pro"/>
                <a:sym typeface="Source Sans Pro"/>
              </a:defRPr>
            </a:lvl1pPr>
            <a:lvl2pPr indent="0" lvl="1" marL="0" algn="l">
              <a:spcBef>
                <a:spcPts val="0"/>
              </a:spcBef>
              <a:buNone/>
              <a:defRPr b="0" i="0" sz="800" u="none" cap="none" strike="noStrike">
                <a:solidFill>
                  <a:schemeClr val="dk2"/>
                </a:solidFill>
                <a:latin typeface="Source Sans Pro"/>
                <a:ea typeface="Source Sans Pro"/>
                <a:cs typeface="Source Sans Pro"/>
                <a:sym typeface="Source Sans Pro"/>
              </a:defRPr>
            </a:lvl2pPr>
            <a:lvl3pPr indent="0" lvl="2" marL="0" algn="l">
              <a:spcBef>
                <a:spcPts val="0"/>
              </a:spcBef>
              <a:buNone/>
              <a:defRPr b="0" i="0" sz="800" u="none" cap="none" strike="noStrike">
                <a:solidFill>
                  <a:schemeClr val="dk2"/>
                </a:solidFill>
                <a:latin typeface="Source Sans Pro"/>
                <a:ea typeface="Source Sans Pro"/>
                <a:cs typeface="Source Sans Pro"/>
                <a:sym typeface="Source Sans Pro"/>
              </a:defRPr>
            </a:lvl3pPr>
            <a:lvl4pPr indent="0" lvl="3" marL="0" algn="l">
              <a:spcBef>
                <a:spcPts val="0"/>
              </a:spcBef>
              <a:buNone/>
              <a:defRPr b="0" i="0" sz="800" u="none" cap="none" strike="noStrike">
                <a:solidFill>
                  <a:schemeClr val="dk2"/>
                </a:solidFill>
                <a:latin typeface="Source Sans Pro"/>
                <a:ea typeface="Source Sans Pro"/>
                <a:cs typeface="Source Sans Pro"/>
                <a:sym typeface="Source Sans Pro"/>
              </a:defRPr>
            </a:lvl4pPr>
            <a:lvl5pPr indent="0" lvl="4" marL="0" algn="l">
              <a:spcBef>
                <a:spcPts val="0"/>
              </a:spcBef>
              <a:buNone/>
              <a:defRPr b="0" i="0" sz="800" u="none" cap="none" strike="noStrike">
                <a:solidFill>
                  <a:schemeClr val="dk2"/>
                </a:solidFill>
                <a:latin typeface="Source Sans Pro"/>
                <a:ea typeface="Source Sans Pro"/>
                <a:cs typeface="Source Sans Pro"/>
                <a:sym typeface="Source Sans Pro"/>
              </a:defRPr>
            </a:lvl5pPr>
            <a:lvl6pPr indent="0" lvl="5" marL="0" algn="l">
              <a:spcBef>
                <a:spcPts val="0"/>
              </a:spcBef>
              <a:buNone/>
              <a:defRPr b="0" i="0" sz="800" u="none" cap="none" strike="noStrike">
                <a:solidFill>
                  <a:schemeClr val="dk2"/>
                </a:solidFill>
                <a:latin typeface="Source Sans Pro"/>
                <a:ea typeface="Source Sans Pro"/>
                <a:cs typeface="Source Sans Pro"/>
                <a:sym typeface="Source Sans Pro"/>
              </a:defRPr>
            </a:lvl6pPr>
            <a:lvl7pPr indent="0" lvl="6" marL="0" algn="l">
              <a:spcBef>
                <a:spcPts val="0"/>
              </a:spcBef>
              <a:buNone/>
              <a:defRPr b="0" i="0" sz="800" u="none" cap="none" strike="noStrike">
                <a:solidFill>
                  <a:schemeClr val="dk2"/>
                </a:solidFill>
                <a:latin typeface="Source Sans Pro"/>
                <a:ea typeface="Source Sans Pro"/>
                <a:cs typeface="Source Sans Pro"/>
                <a:sym typeface="Source Sans Pro"/>
              </a:defRPr>
            </a:lvl7pPr>
            <a:lvl8pPr indent="0" lvl="7" marL="0" algn="l">
              <a:spcBef>
                <a:spcPts val="0"/>
              </a:spcBef>
              <a:buNone/>
              <a:defRPr b="0" i="0" sz="800" u="none" cap="none" strike="noStrike">
                <a:solidFill>
                  <a:schemeClr val="dk2"/>
                </a:solidFill>
                <a:latin typeface="Source Sans Pro"/>
                <a:ea typeface="Source Sans Pro"/>
                <a:cs typeface="Source Sans Pro"/>
                <a:sym typeface="Source Sans Pro"/>
              </a:defRPr>
            </a:lvl8pPr>
            <a:lvl9pPr indent="0" lvl="8" marL="0" algn="l">
              <a:spcBef>
                <a:spcPts val="0"/>
              </a:spcBef>
              <a:buNone/>
              <a:defRPr b="0" i="0" sz="800" u="none" cap="none" strike="noStrike">
                <a:solidFill>
                  <a:schemeClr val="dk2"/>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pic>
        <p:nvPicPr>
          <p:cNvPr id="51" name="Google Shape;51;p40"/>
          <p:cNvPicPr preferRelativeResize="0"/>
          <p:nvPr/>
        </p:nvPicPr>
        <p:blipFill rotWithShape="1">
          <a:blip r:embed="rId2">
            <a:alphaModFix/>
          </a:blip>
          <a:srcRect b="0" l="0" r="0" t="0"/>
          <a:stretch/>
        </p:blipFill>
        <p:spPr>
          <a:xfrm>
            <a:off x="1597082" y="6402638"/>
            <a:ext cx="1977524" cy="45536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58" name="Google Shape;58;p41"/>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3"/>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43"/>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66" name="Google Shape;66;p43"/>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7" name="Shape 67"/>
        <p:cNvGrpSpPr/>
        <p:nvPr/>
      </p:nvGrpSpPr>
      <p:grpSpPr>
        <a:xfrm>
          <a:off x="0" y="0"/>
          <a:ext cx="0" cy="0"/>
          <a:chOff x="0" y="0"/>
          <a:chExt cx="0" cy="0"/>
        </a:xfrm>
      </p:grpSpPr>
      <p:sp>
        <p:nvSpPr>
          <p:cNvPr id="68" name="Google Shape;68;p38"/>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8"/>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71" name="Google Shape;71;p38"/>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75" name="Google Shape;75;p3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76" name="Shape 76"/>
        <p:cNvGrpSpPr/>
        <p:nvPr/>
      </p:nvGrpSpPr>
      <p:grpSpPr>
        <a:xfrm>
          <a:off x="0" y="0"/>
          <a:ext cx="0" cy="0"/>
          <a:chOff x="0" y="0"/>
          <a:chExt cx="0" cy="0"/>
        </a:xfrm>
      </p:grpSpPr>
      <p:sp>
        <p:nvSpPr>
          <p:cNvPr id="77" name="Google Shape;77;p44"/>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78" name="Google Shape;78;p44"/>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4"/>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80" name="Google Shape;80;p44"/>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81" name="Google Shape;81;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4"/>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8" name="Google Shape;88;p4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4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0" name="Google Shape;90;p45"/>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94" name="Google Shape;94;p45"/>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0" name="Google Shape;100;p46"/>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1" name="Shape 101"/>
        <p:cNvGrpSpPr/>
        <p:nvPr/>
      </p:nvGrpSpPr>
      <p:grpSpPr>
        <a:xfrm>
          <a:off x="0" y="0"/>
          <a:ext cx="0" cy="0"/>
          <a:chOff x="0" y="0"/>
          <a:chExt cx="0" cy="0"/>
        </a:xfrm>
      </p:grpSpPr>
      <p:sp>
        <p:nvSpPr>
          <p:cNvPr id="102" name="Google Shape;102;p47"/>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3" name="Google Shape;103;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6" name="Google Shape;106;p47"/>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7" name="Shape 107"/>
        <p:cNvGrpSpPr/>
        <p:nvPr/>
      </p:nvGrpSpPr>
      <p:grpSpPr>
        <a:xfrm>
          <a:off x="0" y="0"/>
          <a:ext cx="0" cy="0"/>
          <a:chOff x="0" y="0"/>
          <a:chExt cx="0" cy="0"/>
        </a:xfrm>
      </p:grpSpPr>
      <p:sp>
        <p:nvSpPr>
          <p:cNvPr id="108" name="Google Shape;108;p48"/>
          <p:cNvSpPr/>
          <p:nvPr/>
        </p:nvSpPr>
        <p:spPr>
          <a:xfrm>
            <a:off x="0" y="4578350"/>
            <a:ext cx="12188825" cy="227965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9" name="Google Shape;109;p48"/>
          <p:cNvSpPr/>
          <p:nvPr>
            <p:ph idx="2" type="pic"/>
          </p:nvPr>
        </p:nvSpPr>
        <p:spPr>
          <a:xfrm>
            <a:off x="15" y="0"/>
            <a:ext cx="12191985" cy="4578350"/>
          </a:xfrm>
          <a:prstGeom prst="rect">
            <a:avLst/>
          </a:prstGeom>
          <a:solidFill>
            <a:srgbClr val="D8D8D8"/>
          </a:solidFill>
          <a:ln>
            <a:noFill/>
          </a:ln>
        </p:spPr>
      </p:sp>
      <p:sp>
        <p:nvSpPr>
          <p:cNvPr id="110" name="Google Shape;110;p48"/>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8"/>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2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2" name="Google Shape;112;p4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15" name="Google Shape;115;p4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9"/>
          <p:cNvSpPr txBox="1"/>
          <p:nvPr>
            <p:ph idx="1" type="body"/>
          </p:nvPr>
        </p:nvSpPr>
        <p:spPr>
          <a:xfrm rot="5400000">
            <a:off x="4246035" y="-1040554"/>
            <a:ext cx="3760891" cy="100584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4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22" name="Google Shape;122;p4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3" name="Shape 123"/>
        <p:cNvGrpSpPr/>
        <p:nvPr/>
      </p:nvGrpSpPr>
      <p:grpSpPr>
        <a:xfrm>
          <a:off x="0" y="0"/>
          <a:ext cx="0" cy="0"/>
          <a:chOff x="0" y="0"/>
          <a:chExt cx="0" cy="0"/>
        </a:xfrm>
      </p:grpSpPr>
      <p:sp>
        <p:nvSpPr>
          <p:cNvPr id="124" name="Google Shape;124;p5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0"/>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0"/>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30" name="Google Shape;130;p50"/>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7"/>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400"/>
              <a:buFont typeface="Arial"/>
              <a:buNone/>
              <a:defRPr b="0" i="0" sz="44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FEFEFE"/>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FEFEFE"/>
              </a:buClr>
              <a:buSzPts val="1600"/>
              <a:buFont typeface="Calibri"/>
              <a:buChar char="◦"/>
              <a:defRPr b="0" i="0" sz="1600" u="none" cap="none" strike="noStrike">
                <a:solidFill>
                  <a:srgbClr val="FEFEFE"/>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9pPr>
          </a:lstStyle>
          <a:p/>
        </p:txBody>
      </p:sp>
      <p:sp>
        <p:nvSpPr>
          <p:cNvPr id="13" name="Google Shape;13;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4" name="Google Shape;14;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5" name="Google Shape;15;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7"/>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pic>
        <p:nvPicPr>
          <p:cNvPr id="17" name="Google Shape;17;p37"/>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Arial"/>
              <a:buNone/>
              <a:defRPr b="0" i="0" sz="4400" u="none" cap="none" strike="noStrik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3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3F3F3F"/>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3F3F3F"/>
              </a:buClr>
              <a:buSzPts val="1600"/>
              <a:buFont typeface="Calibri"/>
              <a:buChar char="◦"/>
              <a:defRPr b="0" i="0" sz="1600" u="none" cap="none" strike="noStrike">
                <a:solidFill>
                  <a:srgbClr val="3F3F3F"/>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9pPr>
          </a:lstStyle>
          <a:p/>
        </p:txBody>
      </p:sp>
      <p:sp>
        <p:nvSpPr>
          <p:cNvPr id="38" name="Google Shape;38;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39" name="Google Shape;39;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0" name="Google Shape;40;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41" name="Google Shape;41;p36"/>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pic>
        <p:nvPicPr>
          <p:cNvPr id="42" name="Google Shape;42;p36"/>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notesSlide" Target="../notesSlides/notesSlide3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4.png"/>
          <p:cNvPicPr>
            <a:picLocks noChangeAspect="1"/>
          </p:cNvPicPr>
          <p:nvPr/>
        </p:nvPicPr>
        <p:blipFill>
          <a:blip r:embed="rId2"/>
          <a:srcRect l="27350" r="27350"/>
          <a:stretch>
            <a:fillRect/>
          </a:stretch>
        </p:blipFill>
        <p:spPr>
          <a:xfrm>
            <a:off x="0" y="0"/>
            <a:ext cx="7552944" cy="6858000"/>
          </a:xfrm>
          <a:prstGeom prst="rect">
            <a:avLst/>
          </a:prstGeom>
        </p:spPr>
      </p:pic>
      <p:sp>
        <p:nvSpPr>
          <p:cNvPr id="3" name="Rectangle 2"/>
          <p:cNvSpPr/>
          <p:nvPr/>
        </p:nvSpPr>
        <p:spPr>
          <a:xfrm>
            <a:off x="7552944" y="0"/>
            <a:ext cx="4636008"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818120" y="685800"/>
            <a:ext cx="4114800" cy="2926080"/>
          </a:xfrm>
          <a:prstGeom prst="rect">
            <a:avLst/>
          </a:prstGeom>
          <a:noFill/>
        </p:spPr>
        <p:txBody>
          <a:bodyPr wrap="square" anchor="b">
            <a:noAutofit/>
          </a:bodyPr>
          <a:lstStyle/>
          <a:p>
            <a:pPr algn="ctr" marL="0" indent="0">
              <a:lnSpc>
                <a:spcPct val="100000"/>
              </a:lnSpc>
              <a:spcBef>
                <a:spcPts val="0"/>
              </a:spcBef>
              <a:spcAft>
                <a:spcPts val="600"/>
              </a:spcAft>
              <a:buNone/>
            </a:pPr>
            <a:r>
              <a:rPr lang="en-US" sz="2400" b="1">
                <a:solidFill>
                  <a:srgbClr val="FF0000"/>
                </a:solidFill>
                <a:latin typeface="Arial"/>
                <a:ea typeface="Arial"/>
                <a:cs typeface="Arial"/>
              </a:rPr>
              <a:t>FAST-09</a:t>
            </a:r>
          </a:p>
          <a:p>
            <a:pPr algn="ctr" marL="0" indent="0">
              <a:lnSpc>
                <a:spcPct val="95000"/>
              </a:lnSpc>
              <a:spcBef>
                <a:spcPts val="0"/>
              </a:spcBef>
              <a:spcAft>
                <a:spcPts val="0"/>
              </a:spcAft>
              <a:buNone/>
            </a:pPr>
            <a:r>
              <a:rPr lang="en-US" sz="2800" b="0">
                <a:solidFill>
                  <a:srgbClr val="FF0000"/>
                </a:solidFill>
                <a:latin typeface="Arial"/>
                <a:ea typeface="Arial"/>
                <a:cs typeface="Arial"/>
              </a:rPr>
              <a:t>AI for Managers and Leaders</a:t>
            </a:r>
          </a:p>
          <a:p>
            <a:pPr algn="ctr" marL="0" indent="0">
              <a:lnSpc>
                <a:spcPct val="100000"/>
              </a:lnSpc>
              <a:spcBef>
                <a:spcPts val="1000"/>
              </a:spcBef>
              <a:spcAft>
                <a:spcPts val="0"/>
              </a:spcAft>
              <a:buNone/>
            </a:pPr>
            <a:r>
              <a:rPr lang="en-US" sz="1500" b="0">
                <a:solidFill>
                  <a:srgbClr val="FFFFFF"/>
                </a:solidFill>
                <a:latin typeface="Source Sans Pro"/>
                <a:ea typeface="Source Sans Pro"/>
                <a:cs typeface="Source Sans Pro"/>
              </a:rPr>
              <a:t>Leading Teams, Choosing Use Cases, and Managing Risk</a:t>
            </a:r>
          </a:p>
        </p:txBody>
      </p:sp>
      <p:cxnSp>
        <p:nvCxnSpPr>
          <p:cNvPr id="5" name="Connector 4"/>
          <p:cNvCxnSpPr/>
          <p:nvPr/>
        </p:nvCxnSpPr>
        <p:spPr>
          <a:xfrm>
            <a:off x="8183879" y="3794760"/>
            <a:ext cx="3383281" cy="0"/>
          </a:xfrm>
          <a:prstGeom prst="line">
            <a:avLst/>
          </a:prstGeom>
          <a:ln w="12700">
            <a:solidFill>
              <a:srgbClr val="00B0F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818120" y="3931920"/>
            <a:ext cx="4114800" cy="1737360"/>
          </a:xfrm>
          <a:prstGeom prst="rect">
            <a:avLst/>
          </a:prstGeom>
          <a:noFill/>
        </p:spPr>
        <p:txBody>
          <a:bodyPr wrap="square" anchor="t">
            <a:noAutofit/>
          </a:bodyPr>
          <a:lstStyle/>
          <a:p>
            <a:pPr algn="ctr" marL="0" indent="0">
              <a:lnSpc>
                <a:spcPct val="100000"/>
              </a:lnSpc>
              <a:spcBef>
                <a:spcPts val="0"/>
              </a:spcBef>
              <a:spcAft>
                <a:spcPts val="0"/>
              </a:spcAft>
              <a:buNone/>
            </a:pPr>
            <a:r>
              <a:rPr lang="en-US" sz="1700" b="1">
                <a:solidFill>
                  <a:srgbClr val="00B0F0"/>
                </a:solidFill>
                <a:latin typeface="Source Sans Pro"/>
                <a:ea typeface="Source Sans Pro"/>
                <a:cs typeface="Source Sans Pro"/>
              </a:rPr>
              <a:t>Presented by Wadood Chaudhary</a:t>
            </a:r>
          </a:p>
          <a:p>
            <a:pPr algn="ctr" marL="0" indent="0">
              <a:lnSpc>
                <a:spcPct val="100000"/>
              </a:lnSpc>
              <a:spcBef>
                <a:spcPts val="1000"/>
              </a:spcBef>
              <a:spcAft>
                <a:spcPts val="0"/>
              </a:spcAft>
              <a:buNone/>
            </a:pPr>
            <a:r>
              <a:rPr lang="en-US" sz="1500" b="0">
                <a:solidFill>
                  <a:srgbClr val="00B0F0"/>
                </a:solidFill>
                <a:latin typeface="Source Sans Pro"/>
                <a:ea typeface="Source Sans Pro"/>
                <a:cs typeface="Source Sans Pro"/>
              </a:rPr>
              <a:t>7formations</a:t>
            </a:r>
          </a:p>
          <a:p>
            <a:pPr algn="ctr" marL="0" indent="0">
              <a:lnSpc>
                <a:spcPct val="100000"/>
              </a:lnSpc>
              <a:spcBef>
                <a:spcPts val="800"/>
              </a:spcBef>
              <a:spcAft>
                <a:spcPts val="0"/>
              </a:spcAft>
              <a:buNone/>
            </a:pPr>
            <a:r>
              <a:rPr lang="en-US" sz="1500" b="0">
                <a:solidFill>
                  <a:srgbClr val="00B0F0"/>
                </a:solidFill>
                <a:latin typeface="Source Sans Pro"/>
                <a:ea typeface="Source Sans Pro"/>
                <a:cs typeface="Source Sans Pro"/>
              </a:rPr>
              <a:t>WWW.7FORMATIONS.COM</a:t>
            </a:r>
          </a:p>
          <a:p>
            <a:pPr algn="ctr" marL="0" indent="0">
              <a:lnSpc>
                <a:spcPct val="100000"/>
              </a:lnSpc>
              <a:spcBef>
                <a:spcPts val="800"/>
              </a:spcBef>
              <a:spcAft>
                <a:spcPts val="0"/>
              </a:spcAft>
              <a:buNone/>
            </a:pPr>
            <a:r>
              <a:rPr lang="en-US" sz="1300" b="0">
                <a:solidFill>
                  <a:srgbClr val="FFFFFF"/>
                </a:solidFill>
                <a:latin typeface="Source Sans Pro"/>
                <a:ea typeface="Source Sans Pro"/>
                <a:cs typeface="Source Sans Pro"/>
              </a:rPr>
              <a:t>Massachusetts FAST AI Course Catalog</a:t>
            </a:r>
          </a:p>
        </p:txBody>
      </p:sp>
      <p:sp>
        <p:nvSpPr>
          <p:cNvPr id="7" name="TextBox 6"/>
          <p:cNvSpPr txBox="1"/>
          <p:nvPr/>
        </p:nvSpPr>
        <p:spPr>
          <a:xfrm>
            <a:off x="7818120" y="5760720"/>
            <a:ext cx="4114800" cy="822960"/>
          </a:xfrm>
          <a:prstGeom prst="rect">
            <a:avLst/>
          </a:prstGeom>
          <a:noFill/>
        </p:spPr>
        <p:txBody>
          <a:bodyPr wrap="square" anchor="ctr">
            <a:noAutofit/>
          </a:bodyPr>
          <a:lstStyle/>
          <a:p>
            <a:pPr algn="ctr" marL="0" indent="0">
              <a:lnSpc>
                <a:spcPct val="100000"/>
              </a:lnSpc>
              <a:spcBef>
                <a:spcPts val="0"/>
              </a:spcBef>
              <a:spcAft>
                <a:spcPts val="0"/>
              </a:spcAft>
              <a:buNone/>
            </a:pPr>
            <a:r>
              <a:rPr lang="en-US" sz="1600" b="0">
                <a:solidFill>
                  <a:srgbClr val="FF0000"/>
                </a:solidFill>
                <a:latin typeface="Arial"/>
                <a:ea typeface="Arial"/>
                <a:cs typeface="Arial"/>
              </a:rPr>
              <a:t>9 hours  |  3 live sessions x 3h</a:t>
            </a:r>
          </a:p>
        </p:txBody>
      </p:sp>
      <p:pic>
        <p:nvPicPr>
          <p:cNvPr id="8" name="Picture 7" descr="image.png"/>
          <p:cNvPicPr>
            <a:picLocks noChangeAspect="1"/>
          </p:cNvPicPr>
          <p:nvPr/>
        </p:nvPicPr>
        <p:blipFill>
          <a:blip r:embed="rId3"/>
          <a:stretch>
            <a:fillRect/>
          </a:stretch>
        </p:blipFill>
        <p:spPr>
          <a:xfrm>
            <a:off x="1947672" y="5641848"/>
            <a:ext cx="3474720" cy="1072199"/>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3600" b="0">
                <a:solidFill>
                  <a:srgbClr val="FF0000"/>
                </a:solidFill>
                <a:latin typeface="Arial"/>
                <a:ea typeface="Arial"/>
                <a:cs typeface="Arial"/>
              </a:rPr>
              <a:t>Welcome</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400"/>
              </a:spcAft>
              <a:buNone/>
            </a:pPr>
            <a:r>
              <a:rPr lang="en-US" sz="2400" b="0">
                <a:solidFill>
                  <a:srgbClr val="FF0000"/>
                </a:solidFill>
                <a:latin typeface="Arial"/>
                <a:ea typeface="Arial"/>
                <a:cs typeface="Arial"/>
              </a:rPr>
              <a:t>Introductions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name</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role and type of employer (no confidential details)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One weekly task you would like AI help with</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Which AI tool your employer has approved, if any</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Is Teams or Zoom working for you? Audio, camera, breakout rooms</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1400"/>
              </a:spcAft>
              <a:buNone/>
            </a:pPr>
            <a:r>
              <a:rPr lang="en-US" sz="2200" b="0">
                <a:solidFill>
                  <a:srgbClr val="FFFFFF"/>
                </a:solidFill>
                <a:latin typeface="Source Sans Pro"/>
                <a:ea typeface="Source Sans Pro"/>
                <a:cs typeface="Source Sans Pro"/>
              </a:rPr>
              <a:t>Why I am here</a:t>
            </a:r>
          </a:p>
          <a:p>
            <a:pPr algn="ctr" marL="0" indent="0">
              <a:lnSpc>
                <a:spcPct val="100000"/>
              </a:lnSpc>
              <a:spcBef>
                <a:spcPts val="1000"/>
              </a:spcBef>
              <a:spcAft>
                <a:spcPts val="0"/>
              </a:spcAft>
              <a:buNone/>
            </a:pPr>
            <a:r>
              <a:rPr lang="en-US" sz="1800" b="1">
                <a:solidFill>
                  <a:srgbClr val="00B0F0"/>
                </a:solidFill>
                <a:latin typeface="Source Sans Pro"/>
                <a:ea typeface="Source Sans Pro"/>
                <a:cs typeface="Source Sans Pro"/>
              </a:rPr>
              <a:t>Wadood Chaudhary</a:t>
            </a:r>
          </a:p>
          <a:p>
            <a:pPr algn="ctr" marL="0" indent="0">
              <a:lnSpc>
                <a:spcPct val="100000"/>
              </a:lnSpc>
              <a:spcBef>
                <a:spcPts val="400"/>
              </a:spcBef>
              <a:spcAft>
                <a:spcPts val="0"/>
              </a:spcAft>
              <a:buNone/>
            </a:pPr>
            <a:r>
              <a:rPr lang="en-US" sz="1600" b="0">
                <a:solidFill>
                  <a:srgbClr val="FFFFFF"/>
                </a:solidFill>
                <a:latin typeface="Source Sans Pro"/>
                <a:ea typeface="Source Sans Pro"/>
                <a:cs typeface="Source Sans Pro"/>
              </a:rPr>
              <a:t>Instructor, 7formations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9 hours  |  3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200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1</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(Using AI as a manager)</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Data rules for managers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Three management tasks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What to check</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1</a:t>
            </a:r>
          </a:p>
        </p:txBody>
      </p:sp>
      <p:sp>
        <p:nvSpPr>
          <p:cNvPr id="152" name="TextBox 151"/>
          <p:cNvSpPr txBox="1"/>
          <p:nvPr/>
        </p:nvSpPr>
        <p:spPr>
          <a:xfrm>
            <a:off x="7299959"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2</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(Choosing and justifying use cases)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Use-case matrix</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ROI math</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Build, buy, or wait</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2</a:t>
            </a:r>
          </a:p>
        </p:txBody>
      </p:sp>
      <p:sp>
        <p:nvSpPr>
          <p:cNvPr id="153" name="TextBox 152"/>
          <p:cNvSpPr txBox="1"/>
          <p:nvPr/>
        </p:nvSpPr>
        <p:spPr>
          <a:xfrm>
            <a:off x="9707880" y="320040"/>
            <a:ext cx="227076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3</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(Leading the change)</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Team AI use guideline</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Talking with staff</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Measuring without surveillance</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90-day plan</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you will be able to do</a:t>
            </a:r>
          </a:p>
        </p:txBody>
      </p:sp>
      <p:sp>
        <p:nvSpPr>
          <p:cNvPr id="3" name="Text Placeholder 2"/>
          <p:cNvSpPr>
            <a:spLocks noGrp="1"/>
          </p:cNvSpPr>
          <p:nvPr>
            <p:ph type="body" idx="1"/>
          </p:nvPr>
        </p:nvSpPr>
        <p:spPr/>
        <p:txBody>
          <a:bodyPr wrap="square" anchor="t">
            <a:noAutofit/>
          </a:bodyPr>
          <a:lstStyle/>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Use AI for three management tasks and judge each output for accuracy, fairness, and tone.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Score at least five candidate use cases for their team on value, risk, data sensitivity, and effort, and select two to pilot.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Calculate expected time savings and cost for a pilot using a simple worksheet.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Draft a one-page team AI use guideline aligned with the employer's policy and Massachusetts data rules.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Write a 90-day AI adoption plan with milestones, a training plan, measures, and a communication plan for staff.</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Who this course is for</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Target occupations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First-line supervisors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General and operations managers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Department managers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Practice and office managers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Small business owners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Project and program managers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Industries served</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Advanced manufacturing</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and life sciences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Financial services and insurance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Construction and trades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Retail and hospitality</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Professional and technical services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Workplace data-protection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personal information (G.L. c. 93H, 201 CMR 17.00)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SSNs, license, financial account or card numbers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Protected health information (PHI)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Confidential business data: pricing, bids, financials, HR files,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Always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only employer-approved AI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Class labs use fictional companies and data</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Bring real tasks only after sanitizing, with your manager's OK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output is a draft; a named person checks 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1</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Using AI as a manager</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Data rules for managers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Three management tasks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What to check</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1: Own-use outputs with review notes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1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Data rules for managers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Never paste employee records, reviews, or discipline notes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Never paste customer personal information (G.L. c. 93H)</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 PHI, salaries, bids, or unreleased financials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Sanitize examples before using them in a prompt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Your choices set the example for your team</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Three management tasks, hands-on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Draft a team update from your own notes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Summarize a long policy or vendor document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Prepare talking points for a hard conversation, without personal details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each output before you use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Notice where it saved time and where it did not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Supervising AI-assisted work</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which parts were AI-assisted?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facts, numbers, and commitments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that no restricted data was used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Hold the sender accountable, not the tool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Coach better prompts and checks; do not ban quietly</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1: Own-use outputs with review notes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Run three management tasks in the approved tool</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Check each output and write review notes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Mark what you would keep, fix, or discard</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Share one lesson with your group</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W1 Own-use review notes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Sanitized notes only; no employee or customer details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1</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Managers carry extra data duties: employee data stays out</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Use AI well yourself before you lead others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Supervise AI-assisted work with clear checks</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management task saved you the most time?</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will you ask your team about AI-assisted work?</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2</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Choosing and justifying use cases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Use-case matrix</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ROI math</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Build, buy, or wait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Lab 2: Matrix and ROI worksheet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Review 2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The use-case matrix: value vs. risk</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List the places AI could help your team</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Rate each for value: time, quality, service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Rate each for risk: data, customers, errors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Start with high value, low risk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Park high-risk ideas until controls exist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ROI and time-savings math</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Hours saved per week x loaded wage x weeks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Minus tool cost and training time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Include time spent checking output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State every assumption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Simple math beats impressive guesses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Build, buy, or wait</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Buy: features in tools you already pay for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Build: only simple, low-risk helpers within policy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Wait: unclear value, high risk, or missing rules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vendor terms and data handling first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Waiting is a valid decision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2: Matrix and ROI worksheet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List 8-10 possible use cases for your team</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Place them on the value vs. risk matrix</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Pick the top two</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Complete the ROI worksheet for one</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W2 Use-case matrix and W3 ROI worksheet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or sanitized team details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Rank use cases by value and risk</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ROI must include checking time and stated assumptions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Buy, build, or wait: waiting is a valid choice</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use case did you rank first, and why?</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assumption in your ROI math is weakest?</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3</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Leading the change</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Team AI use guideline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Talking with staff</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Measuring without surveillance</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90-day plan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3: Guideline and 90-day plan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3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 one-page team AI use guideline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Which tools are approved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What data is never allowed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Which tasks are encouraged, allowed, or off limits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Who checks output, and how mistakes are reported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Consistent with employer policy and data law</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Talking with staff about AI</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Be honest about what will and will not change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Listen to concerns about jobs and fairness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Explain how AI-assisted work will be judged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Offer training before expecting use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Invite staff to propose use cases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Measure results without surveillance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Measure outcomes: time, errors, service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Avoid tracking individual keystrokes or prompts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Use team-level measures and self-reported logs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Share results with the team</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Trust is part of adoption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Your 90-day adoption plan</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Days 1-30: guideline, training, one pilot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Days 31-60: measure, adjust, add a second use case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Days 61-90: review results and decide next steps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Communication plan for the team</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Clear measures and an owner for each step</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3: Guideline and 90-day plan</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Draft your team AI use guideline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Draft your 90-day adoption plan</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Peer review plans in pairs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Revise and submit</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W4 Team AI use guideline and final 90-day adoption plan</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or sanitized team details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3</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A one-page guideline makes the rules easy to follow</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Talk with staff honestly and train before you expect use</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Measure outcomes, not people; plan in 30-day steps</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is the first milestone in your 90-day plan?</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How will you start the conversation with your team?</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your work is assessed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4" name="Table 193"/>
          <p:cNvGraphicFramePr>
            <a:graphicFrameLocks noGrp="1"/>
          </p:cNvGraphicFramePr>
          <p:nvPr/>
        </p:nvGraphicFramePr>
        <p:xfrm>
          <a:off x="1097280" y="2108201"/>
          <a:ext cx="10058400" cy="2286000"/>
        </p:xfrm>
        <a:graphic>
          <a:graphicData uri="http://schemas.openxmlformats.org/drawingml/2006/table">
            <a:tbl>
              <a:tblPr firstRow="1" bandRow="0">
                <a:tableStyleId>{5C22544A-7EE6-4342-B048-85BDC9FD1C3A}</a:tableStyleId>
              </a:tblPr>
              <a:tblGrid>
                <a:gridCol w="3108960"/>
                <a:gridCol w="6949440"/>
              </a:tblGrid>
              <a:tr h="457200">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Criterion</a:t>
                      </a:r>
                    </a:p>
                  </a:txBody>
                  <a:tcPr>
                    <a:solidFill>
                      <a:srgbClr val="262626"/>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Meets standard</a:t>
                      </a:r>
                    </a:p>
                  </a:txBody>
                  <a:tcPr>
                    <a:solidFill>
                      <a:srgbClr val="262626"/>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Judgment</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Use cases ranked with sound value and risk reasons</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Business case</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ROI math correct and assumptions stated</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Policy fit</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Guideline consistent with employer policy and data law</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Plan quality</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Milestones, training, measures, and communication present</a:t>
                      </a:r>
                    </a:p>
                  </a:txBody>
                  <a:tcPr>
                    <a:solidFill>
                      <a:srgbClr val="FFFFFF"/>
                    </a:solidFill>
                  </a:tcPr>
                </a:tc>
              </a:tr>
            </a:tbl>
          </a:graphicData>
        </a:graphic>
      </p:graphicFrame>
      <p:sp>
        <p:nvSpPr>
          <p:cNvPr id="195" name="TextBox 194"/>
          <p:cNvSpPr txBox="1"/>
          <p:nvPr/>
        </p:nvSpPr>
        <p:spPr>
          <a:xfrm>
            <a:off x="1097280" y="5257800"/>
            <a:ext cx="10058400" cy="54864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3F3F3F"/>
                </a:solidFill>
                <a:latin typeface="Source Sans Pro"/>
                <a:ea typeface="Source Sans Pro"/>
                <a:cs typeface="Source Sans Pro"/>
              </a:rPr>
              <a:t>Each criterion is scored Not yet / Meets / Strong. Completion requires Meets on every criterion; resubmission is allowed within the course window.</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Attendance and completion rules</a:t>
            </a:r>
          </a:p>
        </p:txBody>
      </p:sp>
      <p:sp>
        <p:nvSpPr>
          <p:cNvPr id="3" name="Text Placeholder 2"/>
          <p:cNvSpPr>
            <a:spLocks noGrp="1"/>
          </p:cNvSpPr>
          <p:nvPr>
            <p:ph type="body" idx="1"/>
          </p:nvPr>
        </p:nvSpPr>
        <p:spPr/>
        <p:txBody>
          <a:bodyPr wrap="square" anchor="t">
            <a:noAutofit/>
          </a:bodyPr>
          <a:lstStyle/>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Attendance is taken at the start and end of every session</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100% of instructional hours required; make up a missed session in another cohort within 30 days</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Submit every required lab deliverable and score Meets on the final assessment</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Each completion is tied to you, your employer FEIN, and course FAST-09</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FAST AI pays for completions only; employers and trainees are never charged</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Optional pre-work is supplemental and never replaces a live session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What you take away and what comes next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Your deliverables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W1 Own-use review notes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W2 Use-case matrix</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W3 ROI worksheet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W4 Team AI use guideline</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Final 90-day adoption plan</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Next steps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FAST-10 AI Governance, Risk, Ethics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FAST-08 Workflow and No-Code Automation</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FAST-12 Certification Prep (AWS AI Business Strategist track)</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4000" b="0">
                <a:solidFill>
                  <a:srgbClr val="FF0000"/>
                </a:solidFill>
                <a:latin typeface="Arial"/>
                <a:ea typeface="Arial"/>
                <a:cs typeface="Arial"/>
              </a:rPr>
              <a:t>Thank You</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600"/>
              </a:spcAft>
              <a:buNone/>
            </a:pPr>
            <a:r>
              <a:rPr lang="en-US" sz="2400" b="0">
                <a:solidFill>
                  <a:srgbClr val="FF0000"/>
                </a:solidFill>
                <a:latin typeface="Arial"/>
                <a:ea typeface="Arial"/>
                <a:cs typeface="Arial"/>
              </a:rPr>
              <a:t>Thank you for learning with 7formations</a:t>
            </a:r>
          </a:p>
          <a:p>
            <a:pPr algn="l" marL="393065" indent="-393065">
              <a:lnSpc>
                <a:spcPct val="100000"/>
              </a:lnSpc>
              <a:spcBef>
                <a:spcPts val="14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Complete the post-course confidence survey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your worksheets and take-home tools at your workstation</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using fictional or sanitized data and approved tools only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Questions after class: reach out through WWW.7FORMATIONS.COM</a:t>
            </a:r>
          </a:p>
          <a:p>
            <a:pPr algn="l" marL="0" indent="0">
              <a:lnSpc>
                <a:spcPct val="100000"/>
              </a:lnSpc>
              <a:spcBef>
                <a:spcPts val="2600"/>
              </a:spcBef>
              <a:spcAft>
                <a:spcPts val="0"/>
              </a:spcAft>
              <a:buNone/>
            </a:pPr>
            <a:r>
              <a:rPr lang="en-US" sz="1800" b="1">
                <a:solidFill>
                  <a:srgbClr val="0070C0"/>
                </a:solidFill>
                <a:latin typeface="Source Sans Pro"/>
                <a:ea typeface="Source Sans Pro"/>
                <a:cs typeface="Source Sans Pro"/>
              </a:rPr>
              <a:t>Wadood Chaudhary  |  7formations</a:t>
            </a:r>
          </a:p>
          <a:p>
            <a:pPr algn="l" marL="0" indent="0">
              <a:lnSpc>
                <a:spcPct val="100000"/>
              </a:lnSpc>
              <a:spcBef>
                <a:spcPts val="600"/>
              </a:spcBef>
              <a:spcAft>
                <a:spcPts val="0"/>
              </a:spcAft>
              <a:buNone/>
            </a:pPr>
            <a:r>
              <a:rPr lang="en-US" sz="1800" b="1">
                <a:solidFill>
                  <a:srgbClr val="0070C0"/>
                </a:solidFill>
                <a:latin typeface="Source Sans Pro"/>
                <a:ea typeface="Source Sans Pro"/>
                <a:cs typeface="Source Sans Pro"/>
              </a:rPr>
              <a:t>WWW.7FORMATIONS.COM</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0"/>
              </a:spcAft>
              <a:buNone/>
            </a:pPr>
            <a:r>
              <a:rPr lang="en-US" sz="1700" b="0">
                <a:solidFill>
                  <a:srgbClr val="FFFFFF"/>
                </a:solidFill>
                <a:latin typeface="Source Sans Pro"/>
                <a:ea typeface="Source Sans Pro"/>
                <a:cs typeface="Source Sans Pro"/>
              </a:rPr>
              <a:t>FAST-09  AI for Managers and Leaders</a:t>
            </a:r>
          </a:p>
          <a:p>
            <a:pPr algn="ctr" marL="0" indent="0">
              <a:lnSpc>
                <a:spcPct val="100000"/>
              </a:lnSpc>
              <a:spcBef>
                <a:spcPts val="2400"/>
              </a:spcBef>
              <a:spcAft>
                <a:spcPts val="0"/>
              </a:spcAft>
              <a:buNone/>
            </a:pPr>
            <a:r>
              <a:rPr lang="en-US" sz="2600" b="0">
                <a:solidFill>
                  <a:srgbClr val="00B0F0"/>
                </a:solidFill>
                <a:latin typeface="Source Sans Pro"/>
                <a:ea typeface="Source Sans Pro"/>
                <a:cs typeface="Source Sans Pro"/>
              </a:rPr>
              <a:t>Questions?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12.png"/>
          <p:cNvPicPr>
            <a:picLocks noChangeAspect="1"/>
          </p:cNvPicPr>
          <p:nvPr/>
        </p:nvPicPr>
        <p:blipFill>
          <a:blip r:embed="rId2"/>
          <a:stretch>
            <a:fillRect/>
          </a:stretch>
        </p:blipFill>
        <p:spPr>
          <a:xfrm>
            <a:off x="0" y="0"/>
            <a:ext cx="12191695" cy="640080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2020-01-20T21:30:36Z</dcterms:created>
  <dc:creator>Masroor Ahmad</dc:creator>
</cp:coreProperties>
</file>