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Governance, Risk, Ethics, and Responsible Use.</a:t>
            </a:r>
          </a:p>
          <a:p/>
          <a:p>
            <a:r>
              <a:t>From the course video: The word governance can sound like something only big corporations need. But here is the reality in a small or mid-sized business. Someone on your team is already using AI. Maybe several people. Maybe with tools nobody approved. And when a customer asks, is my information safe, someone has to be able to answer.</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Governance, Risk, Ethics, and Responsible Use.</a:t>
            </a:r>
          </a:p>
          <a:p/>
          <a:p>
            <a:r>
              <a:t>From the course video: The word governance can sound like something only big corporations need. But here is the reality in a small or mid-sized business. Someone on your team is already using AI. Maybe several people. Maybe with tools nobody approved. And when a customer asks, is my information safe, someone has to be able to answer.</a:t>
            </a:r>
          </a:p>
          <a:p/>
          <a:p>
            <a:r>
              <a:t>From the course video: This course is for that someone. Often that is an operations manager, an office manager, an HR or compliance lead, or the person who handles IT. You do not need a law degree or a technical background. You need practical tools, and that is what we build.</a:t>
            </a:r>
          </a:p>
          <a:p/>
          <a:p>
            <a:r>
              <a:t>From the course video: We meet live four times, three hours each, over four weeks. I lead every session, and each one has hands-on labs.</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Approving or declining AI tools; Writing AI policy; Assessing AI risk; Reviewing vendor terms; Responding to AI data incidents; Training staff on rules.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course is training, not legal advice. Trainees are told to confirm policy decisions with counsel.</a:t>
            </a:r>
          </a:p>
          <a:p/>
          <a:p>
            <a:r>
              <a:t>Audience: W-2 incumbent workers of Massachusetts private employers, with priority on small and medium-sized businesses.</a:t>
            </a:r>
          </a:p>
          <a:p/>
          <a:p>
            <a:r>
              <a:t>Prerequisites: Role with responsibility for policy, compliance, IT, operations, or people management. FAST-01 or FAST-09 recommended.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All our examples use fictional companies and data. If your employer enrolls, you can bring your existing policies and a software list, with no personal information in them, and build your work around your real environment.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what governance means in a company your size. We keep it right-sized. I will introduce the NIST AI Risk Management Framework in plain terms. It has four functions. Govern, map, measure, and manage. Then you build an AI inventory. You look at a fictional company's software list and an employee survey, and find every place AI is being used, approved or not. Most people are surprised by how much they find.</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governance can sound like something only big corporations need, but someone in a small company has to own these questions.</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Introduce the NIST AI Risk Management Framework and the Generative AI Profile (NIST AI 600-1) as references. Keep it practical: one owner, one inventory, one register.</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company software list and shadow-IT survey results for the inventory sweep.</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Teams compare how many shadow tools they found.</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bring their company's existing data or IT policy if the employer allows.</a:t>
            </a:r>
          </a:p>
          <a:p/>
          <a:p>
            <a:r>
              <a:t>Takeaways: Governance in a small company: clear rules, owners, checks. NIST AI RMF: govern, map, measure, manage. Start with an inventory, including shadow AI.</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laws, contracts, and data. In Massachusetts, chapter 93H and the state data security regulations protect personal information. If you handle health data, HIPAA applies. If AI touches hiring, lending, or insurance decisions, anti-discrimination rules matter. And every AI vendor has terms about what they do with your data. You will compare two fictional vendor contracts and spot the differences that matter.</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in Massachusetts, chapter 93H and the state data security regulation set the rules for personal information. This is training, not legal advice.</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Charles River Family Dental scenario. Trainees confirm specific obligations with their privacy officer or counsel.</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Fairness obligations depend on the use and the business. Flag hiring and lending as high-risk areas to review with counsel.</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Compare the two fictional AI vendor data clauses in the lab.</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Remind trainees this is training, not legal advice.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measuring and testing risk.</a:t>
            </a:r>
          </a:p>
          <a:p/>
          <a:p>
            <a:r>
              <a:t>Discussion questions: Which obligation applies most to your company's AI use? What vendor clause would make you say no?</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measuring risk. You will take a fictional dental office's appointment chatbot and run a risk assessment. Then you test it with a structured script. Does it make things up? Does it treat people differently? Can someone trick it into ignoring its instructions? That last one is called prompt injection, and it is a real risk. To be clear, we test responsibly. We do not try to break the vendor's safety controls.</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risk assessment on the fictional Charles River Family Dental appointment chatbot.</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is red-team-lite: structured tests in the approved tool only, recorded honestly.</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Tie oversight back to the risk register: higher-risk uses need stronger review.</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Teams share their most serious finding.</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four: policy and incidents.</a:t>
            </a:r>
          </a:p>
          <a:p/>
          <a:p>
            <a:r>
              <a:t>Takeaways: Rate risks and map each to a control and an owner. Test with a written script; record findings honestly. Oversight needs time, tools, and authority.</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policy and incidents. You will draft an AI acceptable use policy that fits your company. And we run a tabletop exercise. Here is the scenario. An employee pasted a customer list into a public chatbot to clean it up. What do you do in the first hour? Who do you call? Do you have to notify anyone? Walking through it in class is a lot better than learning it during a real incident.</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Policy drafting workshop with peer review. Trainees may bring their existing policy if their employer enrolled them.</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each step. Massachusetts breach notice duties under chapter 93H apply when personal information is involved.</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tabletop in roles: owner, IT, HR, compliance, the employee. Capture after-action notes.</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by linking policy, incidents, and training: the policy only works if people know it.</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90 minutes. Policies are scored for clarity, fit, and enforceability.</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Discussion questions: What is the first step you would take in the tabletop scenario? What will you change in your policy draft after peer review?</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four sessions. AI inventory and risk register (Meets / Not yet). Test script results with findings. Tabletop exercise participation and after-action notes. Final AI acceptable use policy and incident checklist scored against rubric.</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four sessions, start to finish, with attendance taken at the beginning and end. You turn in your inventory, risk register, test results, and tabletop notes, and your final policy. If you miss a session, you can make it up in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Content covers foundations of the IAPP Artificial Intelligence Governance Professional (AIGP) body of knowledge; FAST-12 governance track supports exam preparation.</a:t>
            </a:r>
          </a:p>
          <a:p/>
          <a:p>
            <a:r>
              <a:t>From the course video: When you finish, you will be able to answer the question every customer and every owner is starting to ask. How are we using AI, and how do we keep it safe?</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FAST-10</a:t>
            </a:r>
          </a:p>
          <a:p>
            <a:pPr algn="ctr" marL="0" indent="0">
              <a:lnSpc>
                <a:spcPct val="100000"/>
              </a:lnSpc>
              <a:spcBef>
                <a:spcPts val="0"/>
              </a:spcBef>
              <a:spcAft>
                <a:spcPts val="0"/>
              </a:spcAft>
              <a:buNone/>
            </a:pPr>
            <a:r>
              <a:rPr lang="en-US" sz="2800" b="0">
                <a:solidFill>
                  <a:srgbClr val="FF0000"/>
                </a:solidFill>
                <a:latin typeface="Arial"/>
                <a:ea typeface="Arial"/>
                <a:cs typeface="Arial"/>
              </a:rPr>
              <a:t>AI Governance, Risk, Ethics, and Responsible Use for Growing Businesses</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12 hours  |  4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(What governance means in a small company)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Why governance; right-sized controls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NIST AI RMF</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AI inventory</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(Laws, contracts, and data)</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G.L. c. 93H and 201 CMR 17.00</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HIPAA and AI</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Fairness in hiring and lending</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Vendor terms and retention</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(Measuring and testing risk)</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Risk assessment and register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Testing the system</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Human oversight</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(Policy and incidents)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Acceptable use policy</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Incident response</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Tabletop exercise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Training your staff</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Build an AI tool and use inventory for their workplace (sanctioned and unsanctioned use).</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Conduct a risk assessment on a use case using NIST AI RMF functions and record it in a risk register.</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Identify at least five applicable legal or contractual obligations for a scenario (93H, 201 CMR 17.00, HIPAA, anti-discrimination, vendor terms).</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Test an AI tool for bias, hallucination, and prompt injection using a provided test script and record the findings.</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Draft an AI acceptable use policy and an incident response checklist appropriate to a small or mid-sized employer.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Compliance and risk officers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and office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HR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IT generalists and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Privacy and security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Quality managers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Education services (private)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This course is training, not legal advice. Trainees are told to confirm policy decisions with counsel.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What governance means in a small company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Why governance; right-sized controls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NIST AI RMF</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AI inventory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AI inventory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Why governance, and how much you need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Staff are already using AI, approved or not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Customers and owners ask: how do you control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Right-sized: a few clear rules, owners, and checks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Match controls to risk, not to company size alone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Training, not legal advice: confirm with counsel</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NIST AI RMF in plain terms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Govern: roles, policy, and accountability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where AI is used and what could go wrong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Measure: test and track the risks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Manage: act on risks and incidents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Voluntary framework; use the parts that fit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Inventory: sanctioned and shadow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AI tools the company approved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Find AI features inside existing software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Survey staff about tools they use on their own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data each tool touches and who owns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inventory, no governance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AI inventory</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Review the fictional software list and survey results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Find every AI tool and built-in AI feature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each as sanctioned or shadow</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data touched, owner, and next action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AI inventory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company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Governance in a small company: clear rules, owners, checks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NIST AI RMF: govern, map, measure, manage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Start with an inventory, including shadow AI</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shadow AI tool would worry you most, and why?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should own AI governance in your company?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Laws, contracts, and data</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G.L. c. 93H and 201 CMR 17.00</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HIPAA and AI</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Fairness in hiring and lending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Vendor terms and retention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Obligations list and vendor terms comparison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G.L. c. 93H and 201 CMR 17.00</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Protects Massachusetts residents' personal information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plus SSN, license number, or financial account number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201 CMR 17.00: written information security program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Breaches require notice to residents and state agencies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Pasting personal information into an unapproved AI tool is a risk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HIPAA and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PHI only in tools covered by a business associate agreement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Policy must allow the specific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Minimum necessary: share only what is needed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Chatbots and transcription tools need special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Class labs never use PHI</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Fairness in hiring and lending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AI screening tools can repeat past bias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Anti-discrimination laws apply, including G.L. c. 151B</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Credit and lending decisions carry extra federal rules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a human decision maker for people decisions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Test outputs across groups before and during use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Vendor terms and data retention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Is your data used to train the vendor's models?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long are prompts and files kept?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Where is data stored, and who can access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happens on a breach?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Business plans often differ from free plans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Obligations list and vendor terms comparison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List the obligations that apply to a fictional company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Map each obligation to its AI uses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two fictional AI vendor data clauses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Recommend one, with reasons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Obligations list and W3 Vendor terms comparison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companies and vendor clauses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G.L. c. 93H and 201 CMR 17.00 protect personal information</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PHI only in covered, approved tools; fairness laws apply</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Read vendor terms for training, retention, and storage</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obligation applies most to your company's AI use?</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vendor clause would make you say no?</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Measuring and testing risk</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Risk assessment and register</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Testing the system</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Human oversight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3: Risk assessment and test script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Risk assessment and register</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use: what the AI does, for whom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risks: data, accuracy, fairness, security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Rate likelihood and impact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each risk to a control and an owner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Review the register on a schedule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Testing for bias, false claims, prompt injection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Bias: compare outputs across similar requests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False claims: check answers against approved facts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Prompt injection: hidden instructions in inputs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a written test script and record results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attempts to bypass vendor safety controls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Human oversight design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Decide which outputs need a person before release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Give reviewers time, tools, and authority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reviews and overrides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Escalate repeated failures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Oversight that is never used is not oversight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Risk assessment and test script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Assess the fictional dental chatbot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a risk register with controls and owners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the test script: bias, false claims, prompt injection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findings honestly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Risk register and W5 Test script results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chatbot and data only; no PHI</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Rate risks and map each to a control and an owner</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Test with a written script; record findings honestly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Oversight needs time, tools, and authority</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was the most serious finding in your test?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output in your company needs a human before release?</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Policy and incidents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Acceptable use policy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Incident response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Tabletop exercise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Training your staff</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4: Policy, incident checklist, tabletop notes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 right-sized acceptable use policy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Approved tools and how to request new ones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Data that is never allowed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Required checks and human review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to report mistakes and incidents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Short enough that people read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Incident response and notification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Contain: stop the use, remove access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Assess: what data, how many people, which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Notify: follow G.L. c. 93H and your policy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controls, training, vendor follow-up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everything; confirm duties with counsel</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Tabletop: a customer list in a public chatbot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Scenario: an employee pasted a customer list into a public chatbot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Who is told first, and when?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do you check in the vendor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Does notification apply?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changes so it does not happen again?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Training your staff</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Short, regular training beats one long session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Teach the never-list and the shared-printer test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Show real (sanitized) examples of mistakes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Make reporting easy and blame-free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Track who completed training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4: Policy, incident checklist, tabletop notes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AI acceptable use policy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an AI incident checklist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Take part in the tabletop exercise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after-action notes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W6 Tabletop after-action notes and final AI acceptable use policy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scenario only; confirm final policy with counsel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 short policy people read beats a long one they ignore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Incidents: contain, assess, notify, fix, record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Train staff regularly and make reporting easy</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is the first step you would take in the tabletop scenario?</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will you change in your policy draft after peer review?</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Risk analysis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Risks identified, rated, and mapped to controls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Legal awareness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Applicable obligations identified correctly</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Testing</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Test script run and findings recorded honestly</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Policy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Clear, right-sized, enforceable policy</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FAST-10</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AI inventory</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Obligations list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Vendor terms comparison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Risk register</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Test script results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W6 Tabletop after-action notes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FAST-12 Certification Prep (governance track)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FAST-09 AI for Managers and Leaders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 your policy draft with counsel</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FAST-10  AI Governance, Risk, Ethics, and Responsible Use for Growing Businesses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