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3"/>
    <p:sldMasterId id="2147483651" r:id="rId4"/>
  </p:sldMasterIdLst>
  <p:notesMasterIdLst>
    <p:notesMasterId r:id="rId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6"/>
    <p:sldId id="291" r:id="rId42"/>
    <p:sldId id="292" r:id="rId43"/>
    <p:sldId id="293" r:id="rId44"/>
    <p:sldId id="294" r:id="rId45"/>
    <p:sldId id="295" r:id="rId46"/>
    <p:sldId id="296" r:id="rId47"/>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ipoJp47m5BXg6Ke8J6VYdVUYFK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35.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customschemas.google.com/relationships/presentationmetadata" Target="metadata"/><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Title slide. Presented by Wadood Chaudhary, 7formations.</a:t>
            </a:r>
          </a:p>
          <a:p/>
          <a:p>
            <a:r>
              <a:t>From the course video: Hi, I'm Wadood Chaudhary. Welcome to AI-Assisted Analytics and Business Intelligence.</a:t>
            </a:r>
          </a:p>
          <a:p/>
          <a:p>
            <a:r>
              <a:t>From the course video: Most businesses have plenty of data. Sales numbers, scrap logs, schedules, bookings, renewals. What they do not have is time to dig into it. AI features in Excel, Power BI, and Tableau now let you ask questions in plain English, clean messy data faster, and draft the story behind the numbers. That is exciting. It also means you can produce a beautiful chart that is completely wrong in about ten seconds.</a:t>
            </a:r>
          </a:p>
        </p:txBody>
      </p:sp>
      <p:sp>
        <p:nvSpPr>
          <p:cNvPr id="4" name="Slide Number Placeholder 3"/>
          <p:cNvSpPr>
            <a:spLocks noGrp="1"/>
          </p:cNvSpPr>
          <p:nvPr>
            <p:ph type="sldNum" idx="12"/>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Welcome everyone and take the start-of-session attendance check (platform log plus roll call or poll).</a:t>
            </a:r>
          </a:p>
          <a:p/>
          <a:p>
            <a:r>
              <a:t>Go around the room with the five prompts. Keep answers short and remind people not to share confidential details about customers, patients, or their employer.</a:t>
            </a:r>
          </a:p>
          <a:p/>
          <a:p>
            <a:r>
              <a:t>From the course video: Hi, I'm Wadood Chaudhary. Welcome to AI-Assisted Analytics and Business Intelligence.</a:t>
            </a:r>
          </a:p>
          <a:p/>
          <a:p>
            <a:r>
              <a:t>From the course video: Most businesses have plenty of data. Sales numbers, scrap logs, schedules, bookings, renewals. What they do not have is time to dig into it. AI features in Excel, Power BI, and Tableau now let you ask questions in plain English, clean messy data faster, and draft the story behind the numbers. That is exciting. It also means you can produce a beautiful chart that is completely wrong in about ten seconds.</a:t>
            </a:r>
          </a:p>
          <a:p/>
          <a:p>
            <a:r>
              <a:t>From the course video: This course teaches you to get the speed without the mistakes.</a:t>
            </a:r>
          </a:p>
        </p:txBody>
      </p:sp>
      <p:sp>
        <p:nvSpPr>
          <p:cNvPr id="4" name="Slide Number Placeholder 3"/>
          <p:cNvSpPr>
            <a:spLocks noGrp="1"/>
          </p:cNvSpPr>
          <p:nvPr>
            <p:ph type="sldNum" idx="12"/>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5 live sessions of 3 hours, one per week over 5 weeks, 15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5 live sessions of 3 hours, one per week over 5 weeks, 15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 objectives aloud and connect each to a lab in the course.</a:t>
            </a:r>
          </a:p>
          <a:p/>
          <a:p>
            <a:r>
              <a:t>Workplace tasks addressed: Weekly and monthly reporting; KPI dashboards; Data cleanup; Trend and outlier review; Writing the summary for owners and managers.</a:t>
            </a:r>
          </a:p>
        </p:txBody>
      </p:sp>
      <p:sp>
        <p:nvSpPr>
          <p:cNvPr id="4" name="Slide Number Placeholder 3"/>
          <p:cNvSpPr>
            <a:spLocks noGrp="1"/>
          </p:cNvSpPr>
          <p:nvPr>
            <p:ph type="sldNum" idx="12"/>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Audience: W-2 incumbent workers of Massachusetts private employers, with priority on small and medium-sized businesses.</a:t>
            </a:r>
          </a:p>
          <a:p/>
          <a:p>
            <a:r>
              <a:t>Prerequisites: Intermediate spreadsheet skills (pivot tables or willingness to learn them in session 1). Access to the employer's BI tool or acceptance of sandbox delivery.</a:t>
            </a:r>
          </a:p>
        </p:txBody>
      </p:sp>
      <p:sp>
        <p:nvSpPr>
          <p:cNvPr id="4" name="Slide Number Placeholder 3"/>
          <p:cNvSpPr>
            <a:spLocks noGrp="1"/>
          </p:cNvSpPr>
          <p:nvPr>
            <p:ph type="sldNum" idx="12"/>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these rules aloud at the start of every session.</a:t>
            </a:r>
          </a:p>
          <a:p/>
          <a:p>
            <a:r>
              <a:t>Assume prompts and outputs can be logged and reviewed. PHI is never used in class, even if a tool is covered by a HIPAA business associate agreement.</a:t>
            </a:r>
          </a:p>
          <a:p/>
          <a:p>
            <a:r>
              <a:t>Fictional organizations used in labs include Bayside Precision Parts, Charles River Family Dental, Pioneer Valley Mutual Insurance Agency, North Shore Builders, Cape Harbor Inn, Merrimack Freight &amp; Logistics, Back Bay Accounting Partners, and Lowell BioSupply. All are fictional.</a:t>
            </a:r>
          </a:p>
          <a:p/>
          <a:p>
            <a:r>
              <a:t>From the course video: We meet live five times, three hours each, over five weeks. I lead every session, and you will be working on data the whole time. Depending on your company, we use Copilot in Excel, Power BI with Copilot, Tableau with its AI features, or ChatGPT and Gemini for data analysis. All the datasets come from fictional Massachusetts businesses. A machine shop's scrap log. A clinic's schedule. An inn's bookings. An insurance agency's renewal list.</a:t>
            </a:r>
          </a:p>
          <a:p/>
          <a:p>
            <a:r>
              <a:t>From the course video: About data. Do not load customer personal information, patient information, or confidential business data into any AI or BI tool your employer has not approved for that data. In class, everything is fictional. If your employer wants to use a real report, it needs to be de-identified first.</a:t>
            </a:r>
          </a:p>
          <a:p/>
          <a:p>
            <a:r>
              <a:t>From the course video: When you finish, you will be able to move faster with your data and still stand behind every number you share.</a:t>
            </a:r>
          </a:p>
        </p:txBody>
      </p:sp>
      <p:sp>
        <p:nvSpPr>
          <p:cNvPr id="4" name="Slide Number Placeholder 3"/>
          <p:cNvSpPr>
            <a:spLocks noGrp="1"/>
          </p:cNvSpPr>
          <p:nvPr>
            <p:ph type="sldNum" idx="12"/>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1 agenda. Take the start-of-session attendance check and read the data rules aloud before any hands-on work.</a:t>
            </a:r>
          </a:p>
          <a:p/>
          <a:p>
            <a:r>
              <a:t>From the course video: Session one is preparing data. Real data is messy. Duplicates, typos, dates in three formats. You will use AI to help clean it, and you will write down every change you make, so anyone can follow your work.</a:t>
            </a:r>
          </a:p>
        </p:txBody>
      </p:sp>
      <p:sp>
        <p:nvSpPr>
          <p:cNvPr id="4" name="Slide Number Placeholder 3"/>
          <p:cNvSpPr>
            <a:spLocks noGrp="1"/>
          </p:cNvSpPr>
          <p:nvPr>
            <p:ph type="sldNum" idx="12"/>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 rules aloud. Analysis tools invite loading whole files, so the data rules matter even more here.</a:t>
            </a:r>
          </a:p>
        </p:txBody>
      </p:sp>
      <p:sp>
        <p:nvSpPr>
          <p:cNvPr id="4" name="Slide Number Placeholder 3"/>
          <p:cNvSpPr>
            <a:spLocks noGrp="1"/>
          </p:cNvSpPr>
          <p:nvPr>
            <p:ph type="sldNum" idx="12"/>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Use the fictional scrap log. Show AI suggesting a cleanup step and the trainee applying it with a formula.</a:t>
            </a:r>
          </a:p>
        </p:txBody>
      </p:sp>
      <p:sp>
        <p:nvSpPr>
          <p:cNvPr id="4" name="Slide Number Placeholder 3"/>
          <p:cNvSpPr>
            <a:spLocks noGrp="1"/>
          </p:cNvSpPr>
          <p:nvPr>
            <p:ph type="sldNum" idx="12"/>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transformation log is W1. Clean data with documented steps is the first rubric criterion.</a:t>
            </a:r>
          </a:p>
        </p:txBody>
      </p:sp>
      <p:sp>
        <p:nvSpPr>
          <p:cNvPr id="4" name="Slide Number Placeholder 3"/>
          <p:cNvSpPr>
            <a:spLocks noGrp="1"/>
          </p:cNvSpPr>
          <p:nvPr>
            <p:ph type="sldNum" idx="12"/>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60 minutes. Pairs swap logs and try to repeat each other's steps.</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Preview session two: asking and verifying.</a:t>
            </a:r>
          </a:p>
          <a:p/>
          <a:p>
            <a:r>
              <a:t>Takeaways: Check data sensitivity before loading anything. Use AI to find problems; fix them with repeatable steps. Document every transformation.</a:t>
            </a:r>
          </a:p>
        </p:txBody>
      </p:sp>
      <p:sp>
        <p:nvSpPr>
          <p:cNvPr id="4" name="Slide Number Placeholder 3"/>
          <p:cNvSpPr>
            <a:spLocks noGrp="1"/>
          </p:cNvSpPr>
          <p:nvPr>
            <p:ph type="sldNum" idx="12"/>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2 agenda. Take the start-of-session attendance check and read the data rules aloud before any hands-on work.</a:t>
            </a:r>
          </a:p>
          <a:p/>
          <a:p>
            <a:r>
              <a:t>From the course video: Session two is asking and verifying. You will ask ten plain-language questions. Which machine had the most scrap last month? Which day has the most no-shows? Then you check at least three of those answers yourself with a pivot table or a formula. When the AI and your check disagree, we figure out why. That is where the real learning happens.</a:t>
            </a:r>
          </a:p>
        </p:txBody>
      </p:sp>
      <p:sp>
        <p:nvSpPr>
          <p:cNvPr id="4" name="Slide Number Placeholder 3"/>
          <p:cNvSpPr>
            <a:spLocks noGrp="1"/>
          </p:cNvSpPr>
          <p:nvPr>
            <p:ph type="sldNum" idx="12"/>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you will ask ten plain-language questions and verify three by hand.</a:t>
            </a:r>
          </a:p>
        </p:txBody>
      </p:sp>
      <p:sp>
        <p:nvSpPr>
          <p:cNvPr id="4" name="Slide Number Placeholder 3"/>
          <p:cNvSpPr>
            <a:spLocks noGrp="1"/>
          </p:cNvSpPr>
          <p:nvPr>
            <p:ph type="sldNum" idx="12"/>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verification log asks for three AI answers checked manually per lab.</a:t>
            </a:r>
          </a:p>
        </p:txBody>
      </p:sp>
      <p:sp>
        <p:nvSpPr>
          <p:cNvPr id="4" name="Slide Number Placeholder 3"/>
          <p:cNvSpPr>
            <a:spLocks noGrp="1"/>
          </p:cNvSpPr>
          <p:nvPr>
            <p:ph type="sldNum" idx="12"/>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Show one example of each from the fictional dataset if possible. Ask trainees which one they think is most common.</a:t>
            </a:r>
          </a:p>
        </p:txBody>
      </p:sp>
      <p:sp>
        <p:nvSpPr>
          <p:cNvPr id="4" name="Slide Number Placeholder 3"/>
          <p:cNvSpPr>
            <a:spLocks noGrp="1"/>
          </p:cNvSpPr>
          <p:nvPr>
            <p:ph type="sldNum" idx="12"/>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60 minutes. Collect the most common cause of mismatches.</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Preview session three: visualizing.</a:t>
            </a:r>
          </a:p>
          <a:p/>
          <a:p>
            <a:r>
              <a:t>Discussion questions: Which AI answer did not match your check? What caused the mismatch?</a:t>
            </a:r>
          </a:p>
        </p:txBody>
      </p:sp>
      <p:sp>
        <p:nvSpPr>
          <p:cNvPr id="4" name="Slide Number Placeholder 3"/>
          <p:cNvSpPr>
            <a:spLocks noGrp="1"/>
          </p:cNvSpPr>
          <p:nvPr>
            <p:ph type="sldNum" idx="12"/>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3 agenda. Take the start-of-session attendance check and read the data rules aloud before any hands-on work.</a:t>
            </a:r>
          </a:p>
          <a:p/>
          <a:p>
            <a:r>
              <a:t>From the course video: Session three is visualizing. AI tools will happily suggest charts. Some are great. Some mislead, with a cut-off axis or the wrong chart type. You will fix five misleading charts, and then start your own dashboard.</a:t>
            </a:r>
          </a:p>
        </p:txBody>
      </p:sp>
      <p:sp>
        <p:nvSpPr>
          <p:cNvPr id="4" name="Slide Number Placeholder 3"/>
          <p:cNvSpPr>
            <a:spLocks noGrp="1"/>
          </p:cNvSpPr>
          <p:nvPr>
            <p:ph type="sldNum" idx="12"/>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AI tools will happily suggest charts. Some are great; some mislead.</a:t>
            </a:r>
          </a:p>
        </p:txBody>
      </p:sp>
      <p:sp>
        <p:nvSpPr>
          <p:cNvPr id="4" name="Slide Number Placeholder 3"/>
          <p:cNvSpPr>
            <a:spLocks noGrp="1"/>
          </p:cNvSpPr>
          <p:nvPr>
            <p:ph type="sldNum" idx="12"/>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Run the visual clinic: fix five misleading AI-generated charts.</a:t>
            </a:r>
          </a:p>
        </p:txBody>
      </p:sp>
      <p:sp>
        <p:nvSpPr>
          <p:cNvPr id="4" name="Slide Number Placeholder 3"/>
          <p:cNvSpPr>
            <a:spLocks noGrp="1"/>
          </p:cNvSpPr>
          <p:nvPr>
            <p:ph type="sldNum" idx="12"/>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Demo dashboard drafting in the employer's tool: Power BI with Copilot or Tableau Cloud with Tableau AI.</a:t>
            </a:r>
          </a:p>
        </p:txBody>
      </p:sp>
      <p:sp>
        <p:nvSpPr>
          <p:cNvPr id="4" name="Slide Number Placeholder 3"/>
          <p:cNvSpPr>
            <a:spLocks noGrp="1"/>
          </p:cNvSpPr>
          <p:nvPr>
            <p:ph type="sldNum" idx="12"/>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75 minutes.</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Preview session four: explaining the data.</a:t>
            </a:r>
          </a:p>
          <a:p/>
          <a:p>
            <a:r>
              <a:t>Takeaways: Match the visual to the question. Fix cut-off axes, clutter, and missing labels. Dashboards start from the reader's questions.</a:t>
            </a:r>
          </a:p>
        </p:txBody>
      </p:sp>
      <p:sp>
        <p:nvSpPr>
          <p:cNvPr id="4" name="Slide Number Placeholder 3"/>
          <p:cNvSpPr>
            <a:spLocks noGrp="1"/>
          </p:cNvSpPr>
          <p:nvPr>
            <p:ph type="sldNum" idx="12"/>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4 agenda. Take the start-of-session attendance check and read the data rules aloud before any hands-on work.</a:t>
            </a:r>
          </a:p>
          <a:p/>
          <a:p>
            <a:r>
              <a:t>From the course video: Session four is explaining. AI can draft a summary of what the data shows. You will fact-check every sentence against the numbers. If a sentence says sales rose sharply, we check whether they did, and by how much.</a:t>
            </a:r>
          </a:p>
        </p:txBody>
      </p:sp>
      <p:sp>
        <p:nvSpPr>
          <p:cNvPr id="4" name="Slide Number Placeholder 3"/>
          <p:cNvSpPr>
            <a:spLocks noGrp="1"/>
          </p:cNvSpPr>
          <p:nvPr>
            <p:ph type="sldNum" idx="12"/>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AI can draft a summary of what the data shows. You will fact-check every sentence.</a:t>
            </a:r>
          </a:p>
        </p:txBody>
      </p:sp>
      <p:sp>
        <p:nvSpPr>
          <p:cNvPr id="4" name="Slide Number Placeholder 3"/>
          <p:cNvSpPr>
            <a:spLocks noGrp="1"/>
          </p:cNvSpPr>
          <p:nvPr>
            <p:ph type="sldNum" idx="12"/>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narrative criterion requires every claim supported by the data.</a:t>
            </a:r>
          </a:p>
        </p:txBody>
      </p:sp>
      <p:sp>
        <p:nvSpPr>
          <p:cNvPr id="4" name="Slide Number Placeholder 3"/>
          <p:cNvSpPr>
            <a:spLocks noGrp="1"/>
          </p:cNvSpPr>
          <p:nvPr>
            <p:ph type="sldNum" idx="12"/>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Owners and managers want the answer first. Have trainees rewrite a narrative to lead with the decision.</a:t>
            </a:r>
          </a:p>
        </p:txBody>
      </p:sp>
      <p:sp>
        <p:nvSpPr>
          <p:cNvPr id="4" name="Slide Number Placeholder 3"/>
          <p:cNvSpPr>
            <a:spLocks noGrp="1"/>
          </p:cNvSpPr>
          <p:nvPr>
            <p:ph type="sldNum" idx="12"/>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75 minutes.</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Preview session five: sharing safely and the capstone.</a:t>
            </a:r>
          </a:p>
          <a:p/>
          <a:p>
            <a:r>
              <a:t>Discussion questions: Which claim did you remove after fact-checking? What decision does your data story ask for?</a:t>
            </a:r>
          </a:p>
        </p:txBody>
      </p:sp>
      <p:sp>
        <p:nvSpPr>
          <p:cNvPr id="4" name="Slide Number Placeholder 3"/>
          <p:cNvSpPr>
            <a:spLocks noGrp="1"/>
          </p:cNvSpPr>
          <p:nvPr>
            <p:ph type="sldNum" idx="12"/>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5 agenda. Take the start-of-session attendance check and read the data rules aloud before any hands-on work.</a:t>
            </a:r>
          </a:p>
          <a:p/>
          <a:p>
            <a:r>
              <a:t>From the course video: Session five is sharing safely. Dashboards can expose data to people who should not see it. We cover permissions, sensitivity labels, and data refresh. Then you present your capstone: a small dashboard and a written data story for a real decision in your role.</a:t>
            </a:r>
          </a:p>
        </p:txBody>
      </p:sp>
      <p:sp>
        <p:nvSpPr>
          <p:cNvPr id="4" name="Slide Number Placeholder 3"/>
          <p:cNvSpPr>
            <a:spLocks noGrp="1"/>
          </p:cNvSpPr>
          <p:nvPr>
            <p:ph type="sldNum" idx="12"/>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dashboards can expose data to people who should not see it.</a:t>
            </a:r>
          </a:p>
        </p:txBody>
      </p:sp>
      <p:sp>
        <p:nvSpPr>
          <p:cNvPr id="4" name="Slide Number Placeholder 3"/>
          <p:cNvSpPr>
            <a:spLocks noGrp="1"/>
          </p:cNvSpPr>
          <p:nvPr>
            <p:ph type="sldNum" idx="12"/>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capstone is scored against all four rubric criteria.</a:t>
            </a:r>
          </a:p>
        </p:txBody>
      </p:sp>
      <p:sp>
        <p:nvSpPr>
          <p:cNvPr id="4" name="Slide Number Placeholder 3"/>
          <p:cNvSpPr>
            <a:spLocks noGrp="1"/>
          </p:cNvSpPr>
          <p:nvPr>
            <p:ph type="sldNum" idx="12"/>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90 minutes including presentations.</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Close the content portion and move to the rubric and completion rules.</a:t>
            </a:r>
          </a:p>
          <a:p/>
          <a:p>
            <a:r>
              <a:t>Takeaways: Share with named people and check labels and refresh. The capstone pulls together clean, verified, honest, safe. Stand behind every number you share.</a:t>
            </a:r>
          </a:p>
        </p:txBody>
      </p:sp>
      <p:sp>
        <p:nvSpPr>
          <p:cNvPr id="4" name="Slide Number Placeholder 3"/>
          <p:cNvSpPr>
            <a:spLocks noGrp="1"/>
          </p:cNvSpPr>
          <p:nvPr>
            <p:ph type="sldNum" idx="12"/>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Explain the rubric early in the final session so trainees know what Meets looks like.</a:t>
            </a:r>
          </a:p>
          <a:p/>
          <a:p>
            <a:r>
              <a:t>Measures used in this course: Attendance at all five sessions. Five lab deliverables scored on a 3-level rubric. Verification log: three AI answers checked manually per lab. Capstone dashboard and data story scored against rubric and presented.</a:t>
            </a:r>
          </a:p>
        </p:txBody>
      </p:sp>
      <p:sp>
        <p:nvSpPr>
          <p:cNvPr id="4" name="Slide Number Placeholder 3"/>
          <p:cNvSpPr>
            <a:spLocks noGrp="1"/>
          </p:cNvSpPr>
          <p:nvPr>
            <p:ph type="sldNum" idx="12"/>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To complete the course, you attend all five sessions, start to finish. We take attendance at the start and end of each. You turn in your lab worksheets, your verification logs, and your capstone. If you miss a session, you can make it up with another cohort within thirty days.</a:t>
            </a:r>
          </a:p>
          <a:p/>
          <a:p>
            <a:r>
              <a:t>Read the rules exactly as written. Virtual attendance uses the platform log plus a roll call or poll; in-person sessions use a signed sheet.</a:t>
            </a:r>
          </a:p>
        </p:txBody>
      </p:sp>
      <p:sp>
        <p:nvSpPr>
          <p:cNvPr id="4" name="Slide Number Placeholder 3"/>
          <p:cNvSpPr>
            <a:spLocks noGrp="1"/>
          </p:cNvSpPr>
          <p:nvPr>
            <p:ph type="sldNum" idx="12"/>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Recap the deliverables trainees leave with, then point to the next course on the FAST AI learning pathway.</a:t>
            </a:r>
          </a:p>
          <a:p/>
          <a:p>
            <a:r>
              <a:t>Credentials: None included. Power BI track overlaps with Microsoft Certified: Power BI Data Analyst Associate (Exam PL-300); exam preparation is not part of this course.</a:t>
            </a:r>
          </a:p>
        </p:txBody>
      </p:sp>
      <p:sp>
        <p:nvSpPr>
          <p:cNvPr id="4" name="Slide Number Placeholder 3"/>
          <p:cNvSpPr>
            <a:spLocks noGrp="1"/>
          </p:cNvSpPr>
          <p:nvPr>
            <p:ph type="sldNum" idx="12"/>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Thank the group, take final questions, and complete the end-of-session attendance check.</a:t>
            </a:r>
          </a:p>
          <a:p/>
          <a:p>
            <a:r>
              <a:t>See you in session one.</a:t>
            </a:r>
          </a:p>
        </p:txBody>
      </p:sp>
      <p:sp>
        <p:nvSpPr>
          <p:cNvPr id="4" name="Slide Number Placeholder 3"/>
          <p:cNvSpPr>
            <a:spLocks noGrp="1"/>
          </p:cNvSpPr>
          <p:nvPr>
            <p:ph type="sldNum" idx="12"/>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Leave this slide up while trainees log off. End the session on a positive note.</a:t>
            </a:r>
          </a:p>
        </p:txBody>
      </p:sp>
      <p:sp>
        <p:nvSpPr>
          <p:cNvPr id="4" name="Slide Number Placeholder 3"/>
          <p:cNvSpPr>
            <a:spLocks noGrp="1"/>
          </p:cNvSpPr>
          <p:nvPr>
            <p:ph type="sldNum" idx="12"/>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39"/>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9"/>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8000"/>
              <a:buFont typeface="Arial"/>
              <a:buNone/>
              <a:defRPr sz="8000">
                <a:solidFill>
                  <a:srgbClr val="FEFEF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9"/>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lt1"/>
                </a:solidFill>
                <a:latin typeface="Source Sans Pro"/>
                <a:ea typeface="Source Sans Pro"/>
                <a:cs typeface="Source Sans Pro"/>
                <a:sym typeface="Source Sans Pro"/>
              </a:defRPr>
            </a:lvl1pPr>
            <a:lvl2pPr lvl="1" algn="ctr">
              <a:lnSpc>
                <a:spcPct val="100000"/>
              </a:lnSpc>
              <a:spcBef>
                <a:spcPts val="200"/>
              </a:spcBef>
              <a:spcAft>
                <a:spcPts val="0"/>
              </a:spcAft>
              <a:buClr>
                <a:srgbClr val="FEFEFE"/>
              </a:buClr>
              <a:buSzPts val="2400"/>
              <a:buNone/>
              <a:defRPr sz="2400"/>
            </a:lvl2pPr>
            <a:lvl3pPr lvl="2" algn="ctr">
              <a:lnSpc>
                <a:spcPct val="100000"/>
              </a:lnSpc>
              <a:spcBef>
                <a:spcPts val="400"/>
              </a:spcBef>
              <a:spcAft>
                <a:spcPts val="0"/>
              </a:spcAft>
              <a:buClr>
                <a:srgbClr val="FEFEFE"/>
              </a:buClr>
              <a:buSzPts val="2400"/>
              <a:buNone/>
              <a:defRPr sz="2400"/>
            </a:lvl3pPr>
            <a:lvl4pPr lvl="3" algn="ctr">
              <a:lnSpc>
                <a:spcPct val="100000"/>
              </a:lnSpc>
              <a:spcBef>
                <a:spcPts val="400"/>
              </a:spcBef>
              <a:spcAft>
                <a:spcPts val="0"/>
              </a:spcAft>
              <a:buClr>
                <a:srgbClr val="FEFEFE"/>
              </a:buClr>
              <a:buSzPts val="2000"/>
              <a:buNone/>
              <a:defRPr sz="2000"/>
            </a:lvl4pPr>
            <a:lvl5pPr lvl="4" algn="ctr">
              <a:lnSpc>
                <a:spcPct val="100000"/>
              </a:lnSpc>
              <a:spcBef>
                <a:spcPts val="400"/>
              </a:spcBef>
              <a:spcAft>
                <a:spcPts val="0"/>
              </a:spcAft>
              <a:buClr>
                <a:srgbClr val="FEFEFE"/>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22" name="Google Shape;22;p39"/>
          <p:cNvCxnSpPr/>
          <p:nvPr/>
        </p:nvCxnSpPr>
        <p:spPr>
          <a:xfrm>
            <a:off x="1207658" y="4474741"/>
            <a:ext cx="9875520" cy="0"/>
          </a:xfrm>
          <a:prstGeom prst="straightConnector1">
            <a:avLst/>
          </a:prstGeom>
          <a:noFill/>
          <a:ln cap="flat" cmpd="sng" w="12700">
            <a:solidFill>
              <a:srgbClr val="FEFEFE"/>
            </a:solidFill>
            <a:prstDash val="solid"/>
            <a:round/>
            <a:headEnd len="sm" w="sm" type="none"/>
            <a:tailEnd len="sm" w="sm" type="none"/>
          </a:ln>
        </p:spPr>
      </p:cxnSp>
      <p:sp>
        <p:nvSpPr>
          <p:cNvPr id="23" name="Google Shape;23;p3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26" name="Google Shape;26;p3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4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2"/>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FEFEFE"/>
              </a:buClr>
              <a:buSzPts val="1800"/>
              <a:buChar char="◦"/>
              <a:defRPr/>
            </a:lvl2pPr>
            <a:lvl3pPr indent="-342900" lvl="2" marL="1371600" algn="l">
              <a:lnSpc>
                <a:spcPct val="100000"/>
              </a:lnSpc>
              <a:spcBef>
                <a:spcPts val="400"/>
              </a:spcBef>
              <a:spcAft>
                <a:spcPts val="0"/>
              </a:spcAft>
              <a:buClr>
                <a:srgbClr val="FEFEFE"/>
              </a:buClr>
              <a:buSzPts val="1800"/>
              <a:buChar char="◦"/>
              <a:defRPr/>
            </a:lvl3pPr>
            <a:lvl4pPr indent="-342900" lvl="3" marL="1828800" algn="l">
              <a:lnSpc>
                <a:spcPct val="100000"/>
              </a:lnSpc>
              <a:spcBef>
                <a:spcPts val="400"/>
              </a:spcBef>
              <a:spcAft>
                <a:spcPts val="0"/>
              </a:spcAft>
              <a:buClr>
                <a:srgbClr val="FEFEFE"/>
              </a:buClr>
              <a:buSzPts val="1800"/>
              <a:buChar char="◦"/>
              <a:defRPr/>
            </a:lvl4pPr>
            <a:lvl5pPr indent="-342900" lvl="4" marL="2286000" algn="l">
              <a:lnSpc>
                <a:spcPct val="100000"/>
              </a:lnSpc>
              <a:spcBef>
                <a:spcPts val="400"/>
              </a:spcBef>
              <a:spcAft>
                <a:spcPts val="0"/>
              </a:spcAft>
              <a:buClr>
                <a:srgbClr val="FEFEFE"/>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42"/>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2"/>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33" name="Google Shape;33;p42"/>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43" name="Shape 43"/>
        <p:cNvGrpSpPr/>
        <p:nvPr/>
      </p:nvGrpSpPr>
      <p:grpSpPr>
        <a:xfrm>
          <a:off x="0" y="0"/>
          <a:ext cx="0" cy="0"/>
          <a:chOff x="0" y="0"/>
          <a:chExt cx="0" cy="0"/>
        </a:xfrm>
      </p:grpSpPr>
      <p:sp>
        <p:nvSpPr>
          <p:cNvPr id="44" name="Google Shape;44;p40"/>
          <p:cNvSpPr/>
          <p:nvPr/>
        </p:nvSpPr>
        <p:spPr>
          <a:xfrm>
            <a:off x="16" y="0"/>
            <a:ext cx="4654296"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0"/>
          <p:cNvSpPr txBox="1"/>
          <p:nvPr>
            <p:ph type="title"/>
          </p:nvPr>
        </p:nvSpPr>
        <p:spPr>
          <a:xfrm>
            <a:off x="643466" y="786383"/>
            <a:ext cx="3517567" cy="20939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0"/>
          <p:cNvSpPr txBox="1"/>
          <p:nvPr>
            <p:ph idx="1" type="body"/>
          </p:nvPr>
        </p:nvSpPr>
        <p:spPr>
          <a:xfrm>
            <a:off x="5458984" y="812799"/>
            <a:ext cx="5928344" cy="5294757"/>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40"/>
          <p:cNvSpPr txBox="1"/>
          <p:nvPr>
            <p:ph idx="2" type="body"/>
          </p:nvPr>
        </p:nvSpPr>
        <p:spPr>
          <a:xfrm>
            <a:off x="643465" y="3043050"/>
            <a:ext cx="3517567" cy="306450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1800"/>
              <a:buNone/>
              <a:defRPr sz="1800">
                <a:solidFill>
                  <a:srgbClr val="FFFFFF"/>
                </a:solidFill>
              </a:defRPr>
            </a:lvl1pPr>
            <a:lvl2pPr indent="-228600" lvl="1" marL="914400" algn="l">
              <a:lnSpc>
                <a:spcPct val="100000"/>
              </a:lnSpc>
              <a:spcBef>
                <a:spcPts val="2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48" name="Google Shape;48;p40"/>
          <p:cNvSpPr txBox="1"/>
          <p:nvPr>
            <p:ph idx="10" type="dt"/>
          </p:nvPr>
        </p:nvSpPr>
        <p:spPr>
          <a:xfrm>
            <a:off x="643464" y="6446520"/>
            <a:ext cx="351756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40"/>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i="0" sz="800" u="none" cap="none" strike="noStrike">
                <a:solidFill>
                  <a:schemeClr val="dk2"/>
                </a:solidFill>
                <a:latin typeface="Source Sans Pro"/>
                <a:ea typeface="Source Sans Pro"/>
                <a:cs typeface="Source Sans Pro"/>
                <a:sym typeface="Source Sans Pro"/>
              </a:defRPr>
            </a:lvl1pPr>
            <a:lvl2pPr indent="0" lvl="1" marL="0" algn="l">
              <a:spcBef>
                <a:spcPts val="0"/>
              </a:spcBef>
              <a:buNone/>
              <a:defRPr b="0" i="0" sz="800" u="none" cap="none" strike="noStrike">
                <a:solidFill>
                  <a:schemeClr val="dk2"/>
                </a:solidFill>
                <a:latin typeface="Source Sans Pro"/>
                <a:ea typeface="Source Sans Pro"/>
                <a:cs typeface="Source Sans Pro"/>
                <a:sym typeface="Source Sans Pro"/>
              </a:defRPr>
            </a:lvl2pPr>
            <a:lvl3pPr indent="0" lvl="2" marL="0" algn="l">
              <a:spcBef>
                <a:spcPts val="0"/>
              </a:spcBef>
              <a:buNone/>
              <a:defRPr b="0" i="0" sz="800" u="none" cap="none" strike="noStrike">
                <a:solidFill>
                  <a:schemeClr val="dk2"/>
                </a:solidFill>
                <a:latin typeface="Source Sans Pro"/>
                <a:ea typeface="Source Sans Pro"/>
                <a:cs typeface="Source Sans Pro"/>
                <a:sym typeface="Source Sans Pro"/>
              </a:defRPr>
            </a:lvl3pPr>
            <a:lvl4pPr indent="0" lvl="3" marL="0" algn="l">
              <a:spcBef>
                <a:spcPts val="0"/>
              </a:spcBef>
              <a:buNone/>
              <a:defRPr b="0" i="0" sz="800" u="none" cap="none" strike="noStrike">
                <a:solidFill>
                  <a:schemeClr val="dk2"/>
                </a:solidFill>
                <a:latin typeface="Source Sans Pro"/>
                <a:ea typeface="Source Sans Pro"/>
                <a:cs typeface="Source Sans Pro"/>
                <a:sym typeface="Source Sans Pro"/>
              </a:defRPr>
            </a:lvl4pPr>
            <a:lvl5pPr indent="0" lvl="4" marL="0" algn="l">
              <a:spcBef>
                <a:spcPts val="0"/>
              </a:spcBef>
              <a:buNone/>
              <a:defRPr b="0" i="0" sz="800" u="none" cap="none" strike="noStrike">
                <a:solidFill>
                  <a:schemeClr val="dk2"/>
                </a:solidFill>
                <a:latin typeface="Source Sans Pro"/>
                <a:ea typeface="Source Sans Pro"/>
                <a:cs typeface="Source Sans Pro"/>
                <a:sym typeface="Source Sans Pro"/>
              </a:defRPr>
            </a:lvl5pPr>
            <a:lvl6pPr indent="0" lvl="5" marL="0" algn="l">
              <a:spcBef>
                <a:spcPts val="0"/>
              </a:spcBef>
              <a:buNone/>
              <a:defRPr b="0" i="0" sz="800" u="none" cap="none" strike="noStrike">
                <a:solidFill>
                  <a:schemeClr val="dk2"/>
                </a:solidFill>
                <a:latin typeface="Source Sans Pro"/>
                <a:ea typeface="Source Sans Pro"/>
                <a:cs typeface="Source Sans Pro"/>
                <a:sym typeface="Source Sans Pro"/>
              </a:defRPr>
            </a:lvl6pPr>
            <a:lvl7pPr indent="0" lvl="6" marL="0" algn="l">
              <a:spcBef>
                <a:spcPts val="0"/>
              </a:spcBef>
              <a:buNone/>
              <a:defRPr b="0" i="0" sz="800" u="none" cap="none" strike="noStrike">
                <a:solidFill>
                  <a:schemeClr val="dk2"/>
                </a:solidFill>
                <a:latin typeface="Source Sans Pro"/>
                <a:ea typeface="Source Sans Pro"/>
                <a:cs typeface="Source Sans Pro"/>
                <a:sym typeface="Source Sans Pro"/>
              </a:defRPr>
            </a:lvl7pPr>
            <a:lvl8pPr indent="0" lvl="7" marL="0" algn="l">
              <a:spcBef>
                <a:spcPts val="0"/>
              </a:spcBef>
              <a:buNone/>
              <a:defRPr b="0" i="0" sz="800" u="none" cap="none" strike="noStrike">
                <a:solidFill>
                  <a:schemeClr val="dk2"/>
                </a:solidFill>
                <a:latin typeface="Source Sans Pro"/>
                <a:ea typeface="Source Sans Pro"/>
                <a:cs typeface="Source Sans Pro"/>
                <a:sym typeface="Source Sans Pro"/>
              </a:defRPr>
            </a:lvl8pPr>
            <a:lvl9pPr indent="0" lvl="8" marL="0" algn="l">
              <a:spcBef>
                <a:spcPts val="0"/>
              </a:spcBef>
              <a:buNone/>
              <a:defRPr b="0" i="0" sz="800" u="none" cap="none" strike="noStrike">
                <a:solidFill>
                  <a:schemeClr val="dk2"/>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pic>
        <p:nvPicPr>
          <p:cNvPr id="51" name="Google Shape;51;p40"/>
          <p:cNvPicPr preferRelativeResize="0"/>
          <p:nvPr/>
        </p:nvPicPr>
        <p:blipFill rotWithShape="1">
          <a:blip r:embed="rId2">
            <a:alphaModFix/>
          </a:blip>
          <a:srcRect b="0" l="0" r="0" t="0"/>
          <a:stretch/>
        </p:blipFill>
        <p:spPr>
          <a:xfrm>
            <a:off x="1597082" y="6402638"/>
            <a:ext cx="1977524" cy="45536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4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4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5" name="Google Shape;55;p41"/>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1"/>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1"/>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58" name="Google Shape;58;p41"/>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9" name="Shape 59"/>
        <p:cNvGrpSpPr/>
        <p:nvPr/>
      </p:nvGrpSpPr>
      <p:grpSpPr>
        <a:xfrm>
          <a:off x="0" y="0"/>
          <a:ext cx="0" cy="0"/>
          <a:chOff x="0" y="0"/>
          <a:chExt cx="0" cy="0"/>
        </a:xfrm>
      </p:grpSpPr>
      <p:sp>
        <p:nvSpPr>
          <p:cNvPr id="60" name="Google Shape;60;p4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3"/>
          <p:cNvSpPr txBox="1"/>
          <p:nvPr>
            <p:ph idx="1" type="body"/>
          </p:nvPr>
        </p:nvSpPr>
        <p:spPr>
          <a:xfrm>
            <a:off x="1097280" y="2120900"/>
            <a:ext cx="4639736" cy="3748193"/>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43"/>
          <p:cNvSpPr txBox="1"/>
          <p:nvPr>
            <p:ph idx="2" type="body"/>
          </p:nvPr>
        </p:nvSpPr>
        <p:spPr>
          <a:xfrm>
            <a:off x="6515944" y="2120900"/>
            <a:ext cx="4639736" cy="3748194"/>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3" name="Google Shape;63;p43"/>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66" name="Google Shape;66;p43"/>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67" name="Shape 67"/>
        <p:cNvGrpSpPr/>
        <p:nvPr/>
      </p:nvGrpSpPr>
      <p:grpSpPr>
        <a:xfrm>
          <a:off x="0" y="0"/>
          <a:ext cx="0" cy="0"/>
          <a:chOff x="0" y="0"/>
          <a:chExt cx="0" cy="0"/>
        </a:xfrm>
      </p:grpSpPr>
      <p:sp>
        <p:nvSpPr>
          <p:cNvPr id="68" name="Google Shape;68;p38"/>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8"/>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8"/>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lvl="1" algn="ctr">
              <a:lnSpc>
                <a:spcPct val="100000"/>
              </a:lnSpc>
              <a:spcBef>
                <a:spcPts val="200"/>
              </a:spcBef>
              <a:spcAft>
                <a:spcPts val="0"/>
              </a:spcAft>
              <a:buClr>
                <a:srgbClr val="3F3F3F"/>
              </a:buClr>
              <a:buSzPts val="2400"/>
              <a:buNone/>
              <a:defRPr sz="2400"/>
            </a:lvl2pPr>
            <a:lvl3pPr lvl="2" algn="ctr">
              <a:lnSpc>
                <a:spcPct val="100000"/>
              </a:lnSpc>
              <a:spcBef>
                <a:spcPts val="400"/>
              </a:spcBef>
              <a:spcAft>
                <a:spcPts val="0"/>
              </a:spcAft>
              <a:buClr>
                <a:srgbClr val="3F3F3F"/>
              </a:buClr>
              <a:buSzPts val="2400"/>
              <a:buNone/>
              <a:defRPr sz="2400"/>
            </a:lvl3pPr>
            <a:lvl4pPr lvl="3" algn="ctr">
              <a:lnSpc>
                <a:spcPct val="100000"/>
              </a:lnSpc>
              <a:spcBef>
                <a:spcPts val="400"/>
              </a:spcBef>
              <a:spcAft>
                <a:spcPts val="0"/>
              </a:spcAft>
              <a:buClr>
                <a:srgbClr val="3F3F3F"/>
              </a:buClr>
              <a:buSzPts val="2000"/>
              <a:buNone/>
              <a:defRPr sz="2000"/>
            </a:lvl4pPr>
            <a:lvl5pPr lvl="4" algn="ctr">
              <a:lnSpc>
                <a:spcPct val="100000"/>
              </a:lnSpc>
              <a:spcBef>
                <a:spcPts val="400"/>
              </a:spcBef>
              <a:spcAft>
                <a:spcPts val="0"/>
              </a:spcAft>
              <a:buClr>
                <a:srgbClr val="3F3F3F"/>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71" name="Google Shape;71;p38"/>
          <p:cNvCxnSpPr/>
          <p:nvPr/>
        </p:nvCxnSpPr>
        <p:spPr>
          <a:xfrm>
            <a:off x="1207658" y="4474741"/>
            <a:ext cx="9875520" cy="0"/>
          </a:xfrm>
          <a:prstGeom prst="straightConnector1">
            <a:avLst/>
          </a:prstGeom>
          <a:noFill/>
          <a:ln cap="flat" cmpd="sng" w="12700">
            <a:solidFill>
              <a:srgbClr val="3F3F3F"/>
            </a:solidFill>
            <a:prstDash val="solid"/>
            <a:round/>
            <a:headEnd len="sm" w="sm" type="none"/>
            <a:tailEnd len="sm" w="sm" type="none"/>
          </a:ln>
        </p:spPr>
      </p:cxnSp>
      <p:sp>
        <p:nvSpPr>
          <p:cNvPr id="72" name="Google Shape;72;p3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75" name="Google Shape;75;p3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76" name="Shape 76"/>
        <p:cNvGrpSpPr/>
        <p:nvPr/>
      </p:nvGrpSpPr>
      <p:grpSpPr>
        <a:xfrm>
          <a:off x="0" y="0"/>
          <a:ext cx="0" cy="0"/>
          <a:chOff x="0" y="0"/>
          <a:chExt cx="0" cy="0"/>
        </a:xfrm>
      </p:grpSpPr>
      <p:sp>
        <p:nvSpPr>
          <p:cNvPr id="77" name="Google Shape;77;p44"/>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78" name="Google Shape;78;p44"/>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b="0"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44"/>
          <p:cNvSpPr txBox="1"/>
          <p:nvPr>
            <p:ph idx="1" type="body"/>
          </p:nvPr>
        </p:nvSpPr>
        <p:spPr>
          <a:xfrm>
            <a:off x="1097280" y="4663440"/>
            <a:ext cx="10058400" cy="1143000"/>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indent="-228600" lvl="1" marL="914400" algn="l">
              <a:lnSpc>
                <a:spcPct val="100000"/>
              </a:lnSpc>
              <a:spcBef>
                <a:spcPts val="200"/>
              </a:spcBef>
              <a:spcAft>
                <a:spcPts val="0"/>
              </a:spcAft>
              <a:buClr>
                <a:srgbClr val="888888"/>
              </a:buClr>
              <a:buSzPts val="1800"/>
              <a:buNone/>
              <a:defRPr sz="1800">
                <a:solidFill>
                  <a:srgbClr val="888888"/>
                </a:solidFill>
              </a:defRPr>
            </a:lvl2pPr>
            <a:lvl3pPr indent="-228600" lvl="2" marL="1371600" algn="l">
              <a:lnSpc>
                <a:spcPct val="100000"/>
              </a:lnSpc>
              <a:spcBef>
                <a:spcPts val="400"/>
              </a:spcBef>
              <a:spcAft>
                <a:spcPts val="0"/>
              </a:spcAft>
              <a:buClr>
                <a:srgbClr val="888888"/>
              </a:buClr>
              <a:buSzPts val="1600"/>
              <a:buNone/>
              <a:defRPr sz="1600">
                <a:solidFill>
                  <a:srgbClr val="888888"/>
                </a:solidFill>
              </a:defRPr>
            </a:lvl3pPr>
            <a:lvl4pPr indent="-228600" lvl="3" marL="1828800" algn="l">
              <a:lnSpc>
                <a:spcPct val="100000"/>
              </a:lnSpc>
              <a:spcBef>
                <a:spcPts val="400"/>
              </a:spcBef>
              <a:spcAft>
                <a:spcPts val="0"/>
              </a:spcAft>
              <a:buClr>
                <a:srgbClr val="888888"/>
              </a:buClr>
              <a:buSzPts val="1400"/>
              <a:buNone/>
              <a:defRPr sz="1400">
                <a:solidFill>
                  <a:srgbClr val="888888"/>
                </a:solidFill>
              </a:defRPr>
            </a:lvl4pPr>
            <a:lvl5pPr indent="-228600" lvl="4" marL="2286000" algn="l">
              <a:lnSpc>
                <a:spcPct val="100000"/>
              </a:lnSpc>
              <a:spcBef>
                <a:spcPts val="400"/>
              </a:spcBef>
              <a:spcAft>
                <a:spcPts val="0"/>
              </a:spcAft>
              <a:buClr>
                <a:srgbClr val="888888"/>
              </a:buClr>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cxnSp>
        <p:nvCxnSpPr>
          <p:cNvPr id="80" name="Google Shape;80;p44"/>
          <p:cNvCxnSpPr/>
          <p:nvPr/>
        </p:nvCxnSpPr>
        <p:spPr>
          <a:xfrm>
            <a:off x="1207658" y="4485132"/>
            <a:ext cx="9875520" cy="0"/>
          </a:xfrm>
          <a:prstGeom prst="straightConnector1">
            <a:avLst/>
          </a:prstGeom>
          <a:noFill/>
          <a:ln cap="flat" cmpd="sng" w="12700">
            <a:solidFill>
              <a:srgbClr val="3F3F3F"/>
            </a:solidFill>
            <a:prstDash val="solid"/>
            <a:round/>
            <a:headEnd len="sm" w="sm" type="none"/>
            <a:tailEnd len="sm" w="sm" type="none"/>
          </a:ln>
        </p:spPr>
      </p:cxnSp>
      <p:sp>
        <p:nvSpPr>
          <p:cNvPr id="81" name="Google Shape;81;p44"/>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4"/>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4"/>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84" name="Google Shape;84;p44"/>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4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45"/>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88" name="Google Shape;88;p45"/>
          <p:cNvSpPr txBox="1"/>
          <p:nvPr>
            <p:ph idx="2" type="body"/>
          </p:nvPr>
        </p:nvSpPr>
        <p:spPr>
          <a:xfrm>
            <a:off x="1097280" y="2958274"/>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45"/>
          <p:cNvSpPr txBox="1"/>
          <p:nvPr>
            <p:ph idx="3" type="body"/>
          </p:nvPr>
        </p:nvSpPr>
        <p:spPr>
          <a:xfrm>
            <a:off x="6515944"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90" name="Google Shape;90;p45"/>
          <p:cNvSpPr txBox="1"/>
          <p:nvPr>
            <p:ph idx="4" type="body"/>
          </p:nvPr>
        </p:nvSpPr>
        <p:spPr>
          <a:xfrm>
            <a:off x="6515944" y="2958273"/>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1" name="Google Shape;91;p45"/>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45"/>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45"/>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94" name="Google Shape;94;p45"/>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4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4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4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4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0" name="Google Shape;100;p46"/>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01" name="Shape 101"/>
        <p:cNvGrpSpPr/>
        <p:nvPr/>
      </p:nvGrpSpPr>
      <p:grpSpPr>
        <a:xfrm>
          <a:off x="0" y="0"/>
          <a:ext cx="0" cy="0"/>
          <a:chOff x="0" y="0"/>
          <a:chExt cx="0" cy="0"/>
        </a:xfrm>
      </p:grpSpPr>
      <p:sp>
        <p:nvSpPr>
          <p:cNvPr id="102" name="Google Shape;102;p47"/>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3" name="Google Shape;103;p4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4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4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6" name="Google Shape;106;p47"/>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07" name="Shape 107"/>
        <p:cNvGrpSpPr/>
        <p:nvPr/>
      </p:nvGrpSpPr>
      <p:grpSpPr>
        <a:xfrm>
          <a:off x="0" y="0"/>
          <a:ext cx="0" cy="0"/>
          <a:chOff x="0" y="0"/>
          <a:chExt cx="0" cy="0"/>
        </a:xfrm>
      </p:grpSpPr>
      <p:sp>
        <p:nvSpPr>
          <p:cNvPr id="108" name="Google Shape;108;p48"/>
          <p:cNvSpPr/>
          <p:nvPr/>
        </p:nvSpPr>
        <p:spPr>
          <a:xfrm>
            <a:off x="0" y="4578350"/>
            <a:ext cx="12188825" cy="227965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9" name="Google Shape;109;p48"/>
          <p:cNvSpPr/>
          <p:nvPr>
            <p:ph idx="2" type="pic"/>
          </p:nvPr>
        </p:nvSpPr>
        <p:spPr>
          <a:xfrm>
            <a:off x="15" y="0"/>
            <a:ext cx="12191985" cy="4578350"/>
          </a:xfrm>
          <a:prstGeom prst="rect">
            <a:avLst/>
          </a:prstGeom>
          <a:solidFill>
            <a:srgbClr val="D8D8D8"/>
          </a:solidFill>
          <a:ln>
            <a:noFill/>
          </a:ln>
        </p:spPr>
      </p:sp>
      <p:sp>
        <p:nvSpPr>
          <p:cNvPr id="110" name="Google Shape;110;p48"/>
          <p:cNvSpPr txBox="1"/>
          <p:nvPr>
            <p:ph type="title"/>
          </p:nvPr>
        </p:nvSpPr>
        <p:spPr>
          <a:xfrm>
            <a:off x="1097279" y="4799362"/>
            <a:ext cx="10113645" cy="743682"/>
          </a:xfrm>
          <a:prstGeom prst="rect">
            <a:avLst/>
          </a:prstGeom>
          <a:noFill/>
          <a:ln>
            <a:noFill/>
          </a:ln>
        </p:spPr>
        <p:txBody>
          <a:bodyPr anchorCtr="0" anchor="b" bIns="0" lIns="91425" spcFirstLastPara="1" rIns="91425" wrap="square" tIns="0">
            <a:no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48"/>
          <p:cNvSpPr txBox="1"/>
          <p:nvPr>
            <p:ph idx="1" type="body"/>
          </p:nvPr>
        </p:nvSpPr>
        <p:spPr>
          <a:xfrm>
            <a:off x="1097279" y="5715000"/>
            <a:ext cx="10113264" cy="609600"/>
          </a:xfrm>
          <a:prstGeom prst="rect">
            <a:avLst/>
          </a:prstGeom>
          <a:noFill/>
          <a:ln>
            <a:noFill/>
          </a:ln>
        </p:spPr>
        <p:txBody>
          <a:bodyPr anchorCtr="0" anchor="t" bIns="0" lIns="91425" spcFirstLastPara="1" rIns="91425" wrap="square" tIns="0">
            <a:normAutofit/>
          </a:bodyPr>
          <a:lstStyle>
            <a:lvl1pPr indent="-228600" lvl="0" marL="457200" algn="l">
              <a:lnSpc>
                <a:spcPct val="120000"/>
              </a:lnSpc>
              <a:spcBef>
                <a:spcPts val="0"/>
              </a:spcBef>
              <a:spcAft>
                <a:spcPts val="0"/>
              </a:spcAft>
              <a:buSzPts val="1800"/>
              <a:buNone/>
              <a:defRPr sz="1800">
                <a:solidFill>
                  <a:srgbClr val="FFFFFF"/>
                </a:solidFill>
              </a:defRPr>
            </a:lvl1pPr>
            <a:lvl2pPr indent="-228600" lvl="1" marL="914400" algn="l">
              <a:lnSpc>
                <a:spcPct val="100000"/>
              </a:lnSpc>
              <a:spcBef>
                <a:spcPts val="6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112" name="Google Shape;112;p4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4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4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15" name="Google Shape;115;p4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6" name="Shape 116"/>
        <p:cNvGrpSpPr/>
        <p:nvPr/>
      </p:nvGrpSpPr>
      <p:grpSpPr>
        <a:xfrm>
          <a:off x="0" y="0"/>
          <a:ext cx="0" cy="0"/>
          <a:chOff x="0" y="0"/>
          <a:chExt cx="0" cy="0"/>
        </a:xfrm>
      </p:grpSpPr>
      <p:sp>
        <p:nvSpPr>
          <p:cNvPr id="117" name="Google Shape;117;p4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49"/>
          <p:cNvSpPr txBox="1"/>
          <p:nvPr>
            <p:ph idx="1" type="body"/>
          </p:nvPr>
        </p:nvSpPr>
        <p:spPr>
          <a:xfrm rot="5400000">
            <a:off x="4246035" y="-1040554"/>
            <a:ext cx="3760891" cy="100584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9" name="Google Shape;119;p4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4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4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22" name="Google Shape;122;p4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23" name="Shape 123"/>
        <p:cNvGrpSpPr/>
        <p:nvPr/>
      </p:nvGrpSpPr>
      <p:grpSpPr>
        <a:xfrm>
          <a:off x="0" y="0"/>
          <a:ext cx="0" cy="0"/>
          <a:chOff x="0" y="0"/>
          <a:chExt cx="0" cy="0"/>
        </a:xfrm>
      </p:grpSpPr>
      <p:sp>
        <p:nvSpPr>
          <p:cNvPr id="124" name="Google Shape;124;p50"/>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0"/>
          <p:cNvSpPr txBox="1"/>
          <p:nvPr>
            <p:ph type="title"/>
          </p:nvPr>
        </p:nvSpPr>
        <p:spPr>
          <a:xfrm rot="5400000">
            <a:off x="7159401" y="1977801"/>
            <a:ext cx="5759898" cy="26289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50"/>
          <p:cNvSpPr txBox="1"/>
          <p:nvPr>
            <p:ph idx="1" type="body"/>
          </p:nvPr>
        </p:nvSpPr>
        <p:spPr>
          <a:xfrm rot="5400000">
            <a:off x="1825401" y="-574899"/>
            <a:ext cx="5759898" cy="77343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7" name="Google Shape;127;p50"/>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50"/>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5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30" name="Google Shape;130;p50"/>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 Id="rId9" Type="http://schemas.openxmlformats.org/officeDocument/2006/relationships/slideLayout" Target="../slideLayouts/slideLayout10.xml"/><Relationship Id="rId10" Type="http://schemas.openxmlformats.org/officeDocument/2006/relationships/slideLayout" Target="../slideLayouts/slideLayout11.xml"/><Relationship Id="rId11" Type="http://schemas.openxmlformats.org/officeDocument/2006/relationships/slideLayout" Target="../slideLayouts/slideLayout12.xml"/><Relationship Id="rId12" Type="http://schemas.openxmlformats.org/officeDocument/2006/relationships/slideLayout" Target="../slideLayouts/slideLayout13.xml"/><Relationship Id="rId1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37"/>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3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FEFEFE"/>
              </a:buClr>
              <a:buSzPts val="4400"/>
              <a:buFont typeface="Arial"/>
              <a:buNone/>
              <a:defRPr b="0" i="0" sz="4400" u="none" cap="none" strike="noStrike">
                <a:solidFill>
                  <a:srgbClr val="FEFEFE"/>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37"/>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FEFEFE"/>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FEFEFE"/>
              </a:buClr>
              <a:buSzPts val="1600"/>
              <a:buFont typeface="Calibri"/>
              <a:buChar char="◦"/>
              <a:defRPr b="0" i="0" sz="1600" u="none" cap="none" strike="noStrike">
                <a:solidFill>
                  <a:srgbClr val="FEFEFE"/>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9pPr>
          </a:lstStyle>
          <a:p/>
        </p:txBody>
      </p:sp>
      <p:sp>
        <p:nvSpPr>
          <p:cNvPr id="13" name="Google Shape;13;p3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4" name="Google Shape;14;p3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5" name="Google Shape;15;p3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16" name="Google Shape;16;p37"/>
          <p:cNvCxnSpPr/>
          <p:nvPr/>
        </p:nvCxnSpPr>
        <p:spPr>
          <a:xfrm>
            <a:off x="1193532" y="1897380"/>
            <a:ext cx="9966960" cy="0"/>
          </a:xfrm>
          <a:prstGeom prst="straightConnector1">
            <a:avLst/>
          </a:prstGeom>
          <a:noFill/>
          <a:ln cap="flat" cmpd="sng" w="12700">
            <a:solidFill>
              <a:srgbClr val="FEFEFE"/>
            </a:solidFill>
            <a:prstDash val="solid"/>
            <a:round/>
            <a:headEnd len="sm" w="sm" type="none"/>
            <a:tailEnd len="sm" w="sm" type="none"/>
          </a:ln>
        </p:spPr>
      </p:cxnSp>
      <p:pic>
        <p:nvPicPr>
          <p:cNvPr id="17" name="Google Shape;17;p37"/>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 name="Shape 34"/>
        <p:cNvGrpSpPr/>
        <p:nvPr/>
      </p:nvGrpSpPr>
      <p:grpSpPr>
        <a:xfrm>
          <a:off x="0" y="0"/>
          <a:ext cx="0" cy="0"/>
          <a:chOff x="0" y="0"/>
          <a:chExt cx="0" cy="0"/>
        </a:xfrm>
      </p:grpSpPr>
      <p:sp>
        <p:nvSpPr>
          <p:cNvPr id="35" name="Google Shape;35;p36"/>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4400"/>
              <a:buFont typeface="Arial"/>
              <a:buNone/>
              <a:defRPr b="0" i="0" sz="4400" u="none" cap="none" strike="noStrike">
                <a:solidFill>
                  <a:srgbClr val="3F3F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 name="Google Shape;37;p36"/>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3F3F3F"/>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3F3F3F"/>
              </a:buClr>
              <a:buSzPts val="1600"/>
              <a:buFont typeface="Calibri"/>
              <a:buChar char="◦"/>
              <a:defRPr b="0" i="0" sz="1600" u="none" cap="none" strike="noStrike">
                <a:solidFill>
                  <a:srgbClr val="3F3F3F"/>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9pPr>
          </a:lstStyle>
          <a:p/>
        </p:txBody>
      </p:sp>
      <p:sp>
        <p:nvSpPr>
          <p:cNvPr id="38" name="Google Shape;38;p3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39" name="Google Shape;39;p3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40" name="Google Shape;40;p3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41" name="Google Shape;41;p36"/>
          <p:cNvCxnSpPr/>
          <p:nvPr/>
        </p:nvCxnSpPr>
        <p:spPr>
          <a:xfrm>
            <a:off x="1193532" y="1897380"/>
            <a:ext cx="9966960" cy="0"/>
          </a:xfrm>
          <a:prstGeom prst="straightConnector1">
            <a:avLst/>
          </a:prstGeom>
          <a:noFill/>
          <a:ln cap="flat" cmpd="sng" w="12700">
            <a:solidFill>
              <a:srgbClr val="3F3F3F"/>
            </a:solidFill>
            <a:prstDash val="solid"/>
            <a:round/>
            <a:headEnd len="sm" w="sm" type="none"/>
            <a:tailEnd len="sm" w="sm" type="none"/>
          </a:ln>
        </p:spPr>
      </p:cxnSp>
      <p:pic>
        <p:nvPicPr>
          <p:cNvPr id="42" name="Google Shape;42;p36"/>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notesSlide" Target="../notesSlides/notesSlide4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4.png"/>
          <p:cNvPicPr>
            <a:picLocks noChangeAspect="1"/>
          </p:cNvPicPr>
          <p:nvPr/>
        </p:nvPicPr>
        <p:blipFill>
          <a:blip r:embed="rId2"/>
          <a:srcRect l="27350" r="27350"/>
          <a:stretch>
            <a:fillRect/>
          </a:stretch>
        </p:blipFill>
        <p:spPr>
          <a:xfrm>
            <a:off x="0" y="0"/>
            <a:ext cx="7552944" cy="6858000"/>
          </a:xfrm>
          <a:prstGeom prst="rect">
            <a:avLst/>
          </a:prstGeom>
        </p:spPr>
      </p:pic>
      <p:sp>
        <p:nvSpPr>
          <p:cNvPr id="3" name="Rectangle 2"/>
          <p:cNvSpPr/>
          <p:nvPr/>
        </p:nvSpPr>
        <p:spPr>
          <a:xfrm>
            <a:off x="7552944" y="0"/>
            <a:ext cx="4636008"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818120" y="685800"/>
            <a:ext cx="4114800" cy="2926080"/>
          </a:xfrm>
          <a:prstGeom prst="rect">
            <a:avLst/>
          </a:prstGeom>
          <a:noFill/>
        </p:spPr>
        <p:txBody>
          <a:bodyPr wrap="square" anchor="b">
            <a:noAutofit/>
          </a:bodyPr>
          <a:lstStyle/>
          <a:p>
            <a:pPr algn="ctr" marL="0" indent="0">
              <a:lnSpc>
                <a:spcPct val="100000"/>
              </a:lnSpc>
              <a:spcBef>
                <a:spcPts val="0"/>
              </a:spcBef>
              <a:spcAft>
                <a:spcPts val="600"/>
              </a:spcAft>
              <a:buNone/>
            </a:pPr>
            <a:r>
              <a:rPr lang="en-US" sz="2400" b="1">
                <a:solidFill>
                  <a:srgbClr val="FF0000"/>
                </a:solidFill>
                <a:latin typeface="Arial"/>
                <a:ea typeface="Arial"/>
                <a:cs typeface="Arial"/>
              </a:rPr>
              <a:t>FAST-11</a:t>
            </a:r>
          </a:p>
          <a:p>
            <a:pPr algn="ctr" marL="0" indent="0">
              <a:lnSpc>
                <a:spcPct val="100000"/>
              </a:lnSpc>
              <a:spcBef>
                <a:spcPts val="0"/>
              </a:spcBef>
              <a:spcAft>
                <a:spcPts val="0"/>
              </a:spcAft>
              <a:buNone/>
            </a:pPr>
            <a:r>
              <a:rPr lang="en-US" sz="2800" b="0">
                <a:solidFill>
                  <a:srgbClr val="FF0000"/>
                </a:solidFill>
                <a:latin typeface="Arial"/>
                <a:ea typeface="Arial"/>
                <a:cs typeface="Arial"/>
              </a:rPr>
              <a:t>AI-Assisted Analytics and Business Intelligence with Excel, Power BI, and Tableau</a:t>
            </a:r>
          </a:p>
        </p:txBody>
      </p:sp>
      <p:cxnSp>
        <p:nvCxnSpPr>
          <p:cNvPr id="5" name="Connector 4"/>
          <p:cNvCxnSpPr/>
          <p:nvPr/>
        </p:nvCxnSpPr>
        <p:spPr>
          <a:xfrm>
            <a:off x="8183879" y="3794760"/>
            <a:ext cx="3383281" cy="0"/>
          </a:xfrm>
          <a:prstGeom prst="line">
            <a:avLst/>
          </a:prstGeom>
          <a:ln w="12700">
            <a:solidFill>
              <a:srgbClr val="00B0F0"/>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818120" y="3931920"/>
            <a:ext cx="4114800" cy="1737360"/>
          </a:xfrm>
          <a:prstGeom prst="rect">
            <a:avLst/>
          </a:prstGeom>
          <a:noFill/>
        </p:spPr>
        <p:txBody>
          <a:bodyPr wrap="square" anchor="t">
            <a:noAutofit/>
          </a:bodyPr>
          <a:lstStyle/>
          <a:p>
            <a:pPr algn="ctr" marL="0" indent="0">
              <a:lnSpc>
                <a:spcPct val="100000"/>
              </a:lnSpc>
              <a:spcBef>
                <a:spcPts val="0"/>
              </a:spcBef>
              <a:spcAft>
                <a:spcPts val="0"/>
              </a:spcAft>
              <a:buNone/>
            </a:pPr>
            <a:r>
              <a:rPr lang="en-US" sz="1700" b="1">
                <a:solidFill>
                  <a:srgbClr val="00B0F0"/>
                </a:solidFill>
                <a:latin typeface="Source Sans Pro"/>
                <a:ea typeface="Source Sans Pro"/>
                <a:cs typeface="Source Sans Pro"/>
              </a:rPr>
              <a:t>Presented by Wadood Chaudhary</a:t>
            </a:r>
          </a:p>
          <a:p>
            <a:pPr algn="ctr" marL="0" indent="0">
              <a:lnSpc>
                <a:spcPct val="100000"/>
              </a:lnSpc>
              <a:spcBef>
                <a:spcPts val="1000"/>
              </a:spcBef>
              <a:spcAft>
                <a:spcPts val="0"/>
              </a:spcAft>
              <a:buNone/>
            </a:pPr>
            <a:r>
              <a:rPr lang="en-US" sz="1500" b="0">
                <a:solidFill>
                  <a:srgbClr val="00B0F0"/>
                </a:solidFill>
                <a:latin typeface="Source Sans Pro"/>
                <a:ea typeface="Source Sans Pro"/>
                <a:cs typeface="Source Sans Pro"/>
              </a:rPr>
              <a:t>7formations</a:t>
            </a:r>
          </a:p>
          <a:p>
            <a:pPr algn="ctr" marL="0" indent="0">
              <a:lnSpc>
                <a:spcPct val="100000"/>
              </a:lnSpc>
              <a:spcBef>
                <a:spcPts val="800"/>
              </a:spcBef>
              <a:spcAft>
                <a:spcPts val="0"/>
              </a:spcAft>
              <a:buNone/>
            </a:pPr>
            <a:r>
              <a:rPr lang="en-US" sz="1500" b="0">
                <a:solidFill>
                  <a:srgbClr val="00B0F0"/>
                </a:solidFill>
                <a:latin typeface="Source Sans Pro"/>
                <a:ea typeface="Source Sans Pro"/>
                <a:cs typeface="Source Sans Pro"/>
              </a:rPr>
              <a:t>WWW.7FORMATIONS.COM</a:t>
            </a:r>
          </a:p>
          <a:p>
            <a:pPr algn="ctr" marL="0" indent="0">
              <a:lnSpc>
                <a:spcPct val="100000"/>
              </a:lnSpc>
              <a:spcBef>
                <a:spcPts val="800"/>
              </a:spcBef>
              <a:spcAft>
                <a:spcPts val="0"/>
              </a:spcAft>
              <a:buNone/>
            </a:pPr>
            <a:r>
              <a:rPr lang="en-US" sz="1300" b="0">
                <a:solidFill>
                  <a:srgbClr val="FFFFFF"/>
                </a:solidFill>
                <a:latin typeface="Source Sans Pro"/>
                <a:ea typeface="Source Sans Pro"/>
                <a:cs typeface="Source Sans Pro"/>
              </a:rPr>
              <a:t>Massachusetts FAST AI Course Catalog</a:t>
            </a:r>
          </a:p>
        </p:txBody>
      </p:sp>
      <p:sp>
        <p:nvSpPr>
          <p:cNvPr id="7" name="TextBox 6"/>
          <p:cNvSpPr txBox="1"/>
          <p:nvPr/>
        </p:nvSpPr>
        <p:spPr>
          <a:xfrm>
            <a:off x="7818120" y="5760720"/>
            <a:ext cx="4114800" cy="822960"/>
          </a:xfrm>
          <a:prstGeom prst="rect">
            <a:avLst/>
          </a:prstGeom>
          <a:noFill/>
        </p:spPr>
        <p:txBody>
          <a:bodyPr wrap="square" anchor="ctr">
            <a:noAutofit/>
          </a:bodyPr>
          <a:lstStyle/>
          <a:p>
            <a:pPr algn="ctr" marL="0" indent="0">
              <a:lnSpc>
                <a:spcPct val="100000"/>
              </a:lnSpc>
              <a:spcBef>
                <a:spcPts val="0"/>
              </a:spcBef>
              <a:spcAft>
                <a:spcPts val="0"/>
              </a:spcAft>
              <a:buNone/>
            </a:pPr>
            <a:r>
              <a:rPr lang="en-US" sz="1600" b="0">
                <a:solidFill>
                  <a:srgbClr val="FF0000"/>
                </a:solidFill>
                <a:latin typeface="Arial"/>
                <a:ea typeface="Arial"/>
                <a:cs typeface="Arial"/>
              </a:rPr>
              <a:t>15 hours  |  5 live sessions x 3h</a:t>
            </a:r>
          </a:p>
        </p:txBody>
      </p:sp>
      <p:pic>
        <p:nvPicPr>
          <p:cNvPr id="8" name="Picture 7" descr="image.png"/>
          <p:cNvPicPr>
            <a:picLocks noChangeAspect="1"/>
          </p:cNvPicPr>
          <p:nvPr/>
        </p:nvPicPr>
        <p:blipFill>
          <a:blip r:embed="rId3"/>
          <a:stretch>
            <a:fillRect/>
          </a:stretch>
        </p:blipFill>
        <p:spPr>
          <a:xfrm>
            <a:off x="1947672" y="5641848"/>
            <a:ext cx="3474720" cy="1072199"/>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3600" b="0">
                <a:solidFill>
                  <a:srgbClr val="FF0000"/>
                </a:solidFill>
                <a:latin typeface="Arial"/>
                <a:ea typeface="Arial"/>
                <a:cs typeface="Arial"/>
              </a:rPr>
              <a:t>Welcome</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400"/>
              </a:spcAft>
              <a:buNone/>
            </a:pPr>
            <a:r>
              <a:rPr lang="en-US" sz="2400" b="0">
                <a:solidFill>
                  <a:srgbClr val="FF0000"/>
                </a:solidFill>
                <a:latin typeface="Arial"/>
                <a:ea typeface="Arial"/>
                <a:cs typeface="Arial"/>
              </a:rPr>
              <a:t>Introductions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name</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role and type of employer (no confidential details)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One weekly task you would like AI help with</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Which AI tool your employer has approved, if any</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Is Teams or Zoom working for you? Audio, camera, breakout rooms</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1400"/>
              </a:spcAft>
              <a:buNone/>
            </a:pPr>
            <a:r>
              <a:rPr lang="en-US" sz="2200" b="0">
                <a:solidFill>
                  <a:srgbClr val="FFFFFF"/>
                </a:solidFill>
                <a:latin typeface="Source Sans Pro"/>
                <a:ea typeface="Source Sans Pro"/>
                <a:cs typeface="Source Sans Pro"/>
              </a:rPr>
              <a:t>Why I am here</a:t>
            </a:r>
          </a:p>
          <a:p>
            <a:pPr algn="ctr" marL="0" indent="0">
              <a:lnSpc>
                <a:spcPct val="100000"/>
              </a:lnSpc>
              <a:spcBef>
                <a:spcPts val="1000"/>
              </a:spcBef>
              <a:spcAft>
                <a:spcPts val="0"/>
              </a:spcAft>
              <a:buNone/>
            </a:pPr>
            <a:r>
              <a:rPr lang="en-US" sz="1800" b="1">
                <a:solidFill>
                  <a:srgbClr val="00B0F0"/>
                </a:solidFill>
                <a:latin typeface="Source Sans Pro"/>
                <a:ea typeface="Source Sans Pro"/>
                <a:cs typeface="Source Sans Pro"/>
              </a:rPr>
              <a:t>Wadood Chaudhary</a:t>
            </a:r>
          </a:p>
          <a:p>
            <a:pPr algn="ctr" marL="0" indent="0">
              <a:lnSpc>
                <a:spcPct val="100000"/>
              </a:lnSpc>
              <a:spcBef>
                <a:spcPts val="400"/>
              </a:spcBef>
              <a:spcAft>
                <a:spcPts val="0"/>
              </a:spcAft>
              <a:buNone/>
            </a:pPr>
            <a:r>
              <a:rPr lang="en-US" sz="1600" b="0">
                <a:solidFill>
                  <a:srgbClr val="FFFFFF"/>
                </a:solidFill>
                <a:latin typeface="Source Sans Pro"/>
                <a:ea typeface="Source Sans Pro"/>
                <a:cs typeface="Source Sans Pro"/>
              </a:rPr>
              <a:t>Instructor, 7formations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 (1/2)</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15 hours  |  5 live sessions x 3h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200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1</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(Prepare the data)</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Data rules and sensitivity</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Cleaning with AI help</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Documenting transformations</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1</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1</a:t>
            </a:r>
          </a:p>
        </p:txBody>
      </p:sp>
      <p:sp>
        <p:nvSpPr>
          <p:cNvPr id="152" name="TextBox 151"/>
          <p:cNvSpPr txBox="1"/>
          <p:nvPr/>
        </p:nvSpPr>
        <p:spPr>
          <a:xfrm>
            <a:off x="7299959"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2</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(Ask and verify)</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Plain-language questions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Pivots and formulas</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Where AI analysis goes wrong</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2</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2</a:t>
            </a:r>
          </a:p>
        </p:txBody>
      </p:sp>
      <p:sp>
        <p:nvSpPr>
          <p:cNvPr id="153" name="TextBox 152"/>
          <p:cNvSpPr txBox="1"/>
          <p:nvPr/>
        </p:nvSpPr>
        <p:spPr>
          <a:xfrm>
            <a:off x="970788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3</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(Visualize)</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Choosing visuals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Fixing misleading charts</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Dashboards</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3</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 (2/2)</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15 hours  |  5 live sessions x 3h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200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4</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(Explain)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AI-drafted narratives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Fact-checking the story</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Writing for decision makers</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4</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4</a:t>
            </a:r>
          </a:p>
        </p:txBody>
      </p:sp>
      <p:sp>
        <p:nvSpPr>
          <p:cNvPr id="152" name="TextBox 151"/>
          <p:cNvSpPr txBox="1"/>
          <p:nvPr/>
        </p:nvSpPr>
        <p:spPr>
          <a:xfrm>
            <a:off x="8503919"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5</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(Share safely and present)</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Permissions, labels, refresh</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Capstone presentations</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5</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What you will be able to do</a:t>
            </a:r>
          </a:p>
        </p:txBody>
      </p:sp>
      <p:sp>
        <p:nvSpPr>
          <p:cNvPr id="3" name="Text Placeholder 2"/>
          <p:cNvSpPr>
            <a:spLocks noGrp="1"/>
          </p:cNvSpPr>
          <p:nvPr>
            <p:ph type="body" idx="1"/>
          </p:nvPr>
        </p:nvSpPr>
        <p:spPr/>
        <p:txBody>
          <a:bodyPr wrap="square" anchor="t">
            <a:noAutofit/>
          </a:bodyPr>
          <a:lstStyle/>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Clean and prepare a messy dataset with AI assistance and document every transformation.</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Ask plain-language questions in Excel, Power BI, or Tableau and verify at least three answers manually.</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Build a dashboard or report with at least four visuals chosen to fit the question.</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Write an AI-assisted narrative summary of findings that contains no unsupported claims.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Apply sharing permissions and data sensitivity labels correctly in the lab environment.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Who this course is for</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Target occupations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Business, operations, and financial analysts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Sales and marketing analysts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Office and practice managers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Production and quality supervisors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Revenue cycle and healthcare operations staff</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Bookkeepers and accountants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Industries served</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Advanced manufacturing</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Healthcare and life sciences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Retail and hospitality</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Financial services and insurance</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Logistics and distribution</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Professional and technical services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Workplace data-protection rules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Never in a prompt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personal information (G.L. c. 93H, 201 CMR 17.00)</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SSNs, license, financial account or card numbers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Protected health information (PHI)</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Confidential business data: pricing, bids, financials, HR files, passwords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Always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Use only employer-approved AI tools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Class labs use fictional companies and data</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Bring real tasks only after sanitizing, with your manager's OK</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AI output is a draft; a named person checks it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Shared-printer test: if you would not leave it on the printer, do not paste it</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1</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Prepare the data</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Data rules and sensitivity</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Cleaning with AI help</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Documenting transformations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Lab 1: Scrap log cleanup</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Review 1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Data rules and sensitivity labels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 customer personal information (G.L. c. 93H) in AI analysis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 PHI in spreadsheets sent to AI features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 confidential financials in unapproved tools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 sensitivity labels before you load data</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Class data is fictional: Bayside Precision Parts scrap log</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Cleaning data with AI help</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AI to find duplicates, typos, and mixed date formats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for formulas or steps, not just a cleaned file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Apply fixes in Excel, Power Query, or Tableau Prep</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Spot-check rows before and after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Keep the raw file untouched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Document every transformation</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Log each step: what changed and why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Note rows removed and values replaced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Keep the log next to the dataset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Anyone should be able to repeat your steps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Undocumented cleanup is a hidden risk</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1: Scrap log cleanup</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Load the fictional Bayside scrap log</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Use AI to find duplicates, typos, and date problems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Fix them with formulas or query 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Log every transformation</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W1 Transformation log</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scrap log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1</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Check data sensitivity before loading anything</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Use AI to find problems; fix them with repeatable steps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Document every transformation</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data problem did AI find that you would have missed?</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Could a coworker repeat your cleanup from your log?</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2</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Ask and verify</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Plain-language questions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Pivots and formulas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Where AI analysis goes wrong</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Lab 2: Ten questions, three verified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Review 2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Ask in plain language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Which machine had the most scrap last quarter?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Copilot in Excel, Power BI Q&amp;A, or Tableau AI</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Be specific: measure, time period, filter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it to show the calculation it used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Treat each answer as a claim to verify</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Verify with pivots and formulas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Rebuild the answer with a pivot table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Cross-check totals with SUMIFS or COUNTIFS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Compare row counts and date ranges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Record match or mismatch</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Resolve every mismatch before reporting</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Where AI analysis goes wrong</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Wrong column or wrong measure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Hidden filters or dropped rows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Averages of averages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Confusing correlation with cause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Confident wording on a wrong number</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2: Ten questions, three verified</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Ask ten plain-language questions of the dataset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Pick three and verify each with a pivot or formula</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Record matches and mismatches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Explain the cause of any mismatch</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W2 Question-and-verify log</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dataset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Plain-language questions are fast; answers are claims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Verify with pivots and formulas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Know the common ways AI analysis goes wrong</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Which AI answer did not match your check?</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What caused the mismatch?</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3</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Visualize</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Choosing visuals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Fixing misleading charts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Dashboards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Lab 3: Visual clinic and dashboard draft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Review 3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Choose the right visual</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Trend over time: line chart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Compare categories: bar chart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Part of a whole: use sparingly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One message per chart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Title the chart with the takeaway</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Fix misleading charts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Cut-off axes exaggerate small changes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3D effects and too many colors hide the message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Missing labels and units confuse readers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Wrong chart type for the question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Fix it, then check it against the data</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Dashboards in Power BI or Tableau</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Start with the questions the reader asks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Few visuals, clear filters, consistent colors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Use Copilot or Tableau AI to draft, then edit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 every number against your verified results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Test with a reader before sharing</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3: Visual clinic and dashboard draft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Fix five misleading charts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Draft a dashboard for one business question</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Check every number against your verified results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Get feedback from a partner</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W3 Chart fix sheet and dashboard draft</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data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3</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Match the visual to the question</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Fix cut-off axes, clutter, and missing labels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Dashboards start from the reader's questions</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misleading chart was hardest to fix?</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question does your dashboard answer?</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4</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Explain</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AI-drafted narratives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Fact-checking the story</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Writing for decision makers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Lab 4: Data story with fact-check</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Review 4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AI-drafted narratives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AI to summarize what the data shows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Give it the verified numbers, not the raw file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for plain language and a clear takeaway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Expect it to overstate trends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The narrative is a draft until fact-checked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Fact-check the story</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Underline every claim in the narrative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Trace each claim to a number or chart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Remove claims you cannot support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Watch for "because" without evidence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Every claim supported by the data</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Write for decision makers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Lead with the answer and the action needed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Three points, not ten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Show uncertainty plainly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Keep the method in an appendix</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End with the decision you need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4: Data story with fact-check</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Draft a narrative with AI from verified numbers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Fact-check every sentence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Rewrite for a decision maker</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Swap with a partner for a second check</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W4 Data story fact-check</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data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Feed AI verified numbers, not raw files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Fact-check every sentence of the narrative</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Lead with the answer and the decision needed</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Which claim did you remove after fact-checking?</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What decision does your data story ask for?</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5</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Share safely and present</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Permissions, labels, refresh</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Capstone presentations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Lab 5: Permissions lab and capstone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Review 5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32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Permissions, labels, and refresh</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Share with named people or groups, not "everyone"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Apply sensitivity labels where your tools support them</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 row-level security for mixed audiences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Know when data refreshes and who owns it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Review access regularly</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Capstone dashboard and data story</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One business question from a fictional or sanitized dataset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Clean data with a transformation log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Verified answers, honest visuals, fact-checked story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Safe sharing settings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Five-minute presentation to the cohort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5: Permissions lab and capstone</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Fix sharing settings in the sandbox workspace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Complete the sharing checklist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Finish your capstone dashboard and data story</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Present to the cohort</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W5 Sharing checklist and capstone dashboard and data story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Sandbox workspace and fictional data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5</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Share with named people and check labels and refresh</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The capstone pulls together clean, verified, honest, safe</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Stand behind every number you share</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sharing setting did you change in the lab?</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would you do differently in your next report?</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36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How your work is assessed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graphicFrame>
        <p:nvGraphicFramePr>
          <p:cNvPr id="194" name="Table 193"/>
          <p:cNvGraphicFramePr>
            <a:graphicFrameLocks noGrp="1"/>
          </p:cNvGraphicFramePr>
          <p:nvPr/>
        </p:nvGraphicFramePr>
        <p:xfrm>
          <a:off x="1097280" y="2108201"/>
          <a:ext cx="10058400" cy="2286000"/>
        </p:xfrm>
        <a:graphic>
          <a:graphicData uri="http://schemas.openxmlformats.org/drawingml/2006/table">
            <a:tbl>
              <a:tblPr firstRow="1" bandRow="0">
                <a:tableStyleId>{5C22544A-7EE6-4342-B048-85BDC9FD1C3A}</a:tableStyleId>
              </a:tblPr>
              <a:tblGrid>
                <a:gridCol w="3108960"/>
                <a:gridCol w="6949440"/>
              </a:tblGrid>
              <a:tr h="457200">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Criterion</a:t>
                      </a:r>
                    </a:p>
                  </a:txBody>
                  <a:tcPr>
                    <a:solidFill>
                      <a:srgbClr val="262626"/>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Meets standard</a:t>
                      </a:r>
                    </a:p>
                  </a:txBody>
                  <a:tcPr>
                    <a:solidFill>
                      <a:srgbClr val="262626"/>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Data preparation</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Clean data with documented steps</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Verification</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AI answers checked and discrepancies resolved</a:t>
                      </a:r>
                    </a:p>
                  </a:txBody>
                  <a:tcPr>
                    <a:solidFill>
                      <a:srgbClr val="FFFFFF"/>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Visual design</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Visuals fit the question and do not mislead</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Narrative</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Every claim supported by the data</a:t>
                      </a:r>
                    </a:p>
                  </a:txBody>
                  <a:tcPr>
                    <a:solidFill>
                      <a:srgbClr val="FFFFFF"/>
                    </a:solidFill>
                  </a:tcPr>
                </a:tc>
              </a:tr>
            </a:tbl>
          </a:graphicData>
        </a:graphic>
      </p:graphicFrame>
      <p:sp>
        <p:nvSpPr>
          <p:cNvPr id="195" name="TextBox 194"/>
          <p:cNvSpPr txBox="1"/>
          <p:nvPr/>
        </p:nvSpPr>
        <p:spPr>
          <a:xfrm>
            <a:off x="1097280" y="5257800"/>
            <a:ext cx="10058400" cy="54864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3F3F3F"/>
                </a:solidFill>
                <a:latin typeface="Source Sans Pro"/>
                <a:ea typeface="Source Sans Pro"/>
                <a:cs typeface="Source Sans Pro"/>
              </a:rPr>
              <a:t>Each criterion is scored Not yet / Meets / Strong. Completion requires Meets on every criterion; resubmission is allowed within the course window.</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Attendance and completion rules</a:t>
            </a:r>
          </a:p>
        </p:txBody>
      </p:sp>
      <p:sp>
        <p:nvSpPr>
          <p:cNvPr id="3" name="Text Placeholder 2"/>
          <p:cNvSpPr>
            <a:spLocks noGrp="1"/>
          </p:cNvSpPr>
          <p:nvPr>
            <p:ph type="body" idx="1"/>
          </p:nvPr>
        </p:nvSpPr>
        <p:spPr/>
        <p:txBody>
          <a:bodyPr wrap="square" anchor="t">
            <a:noAutofit/>
          </a:bodyPr>
          <a:lstStyle/>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Attendance is taken at the start and end of every session</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100% of instructional hours required; make up a missed session in another cohort within 30 days</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Submit every required lab deliverable and score Meets on the final assessment</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Each completion is tied to you, your employer FEIN, and course FAST-11</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FAST AI pays for completions only; employers and trainees are never charged</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Optional pre-work is supplemental and never replaces a live session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What you take away and what comes next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Your deliverables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W1 Transformation log</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W2 Question-and-verify log</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W3 Chart fix sheet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W4 Data story fact-check</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W5 Sharing checklist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Capstone dashboard and data story</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Next steps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FAST-05 Applied Data Science and ML for Business Users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FAST-12 Certification Prep</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FAST-08 Workflow and No-Code Automation</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4000" b="0">
                <a:solidFill>
                  <a:srgbClr val="FF0000"/>
                </a:solidFill>
                <a:latin typeface="Arial"/>
                <a:ea typeface="Arial"/>
                <a:cs typeface="Arial"/>
              </a:rPr>
              <a:t>Thank You</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600"/>
              </a:spcAft>
              <a:buNone/>
            </a:pPr>
            <a:r>
              <a:rPr lang="en-US" sz="2400" b="0">
                <a:solidFill>
                  <a:srgbClr val="FF0000"/>
                </a:solidFill>
                <a:latin typeface="Arial"/>
                <a:ea typeface="Arial"/>
                <a:cs typeface="Arial"/>
              </a:rPr>
              <a:t>Thank you for learning with 7formations</a:t>
            </a:r>
          </a:p>
          <a:p>
            <a:pPr algn="l" marL="393065" indent="-393065">
              <a:lnSpc>
                <a:spcPct val="100000"/>
              </a:lnSpc>
              <a:spcBef>
                <a:spcPts val="14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Complete the post-course confidence survey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your worksheets and take-home tools at your workstation</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using fictional or sanitized data and approved tools only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Questions after class: reach out through WWW.7FORMATIONS.COM</a:t>
            </a:r>
          </a:p>
          <a:p>
            <a:pPr algn="l" marL="0" indent="0">
              <a:lnSpc>
                <a:spcPct val="100000"/>
              </a:lnSpc>
              <a:spcBef>
                <a:spcPts val="2600"/>
              </a:spcBef>
              <a:spcAft>
                <a:spcPts val="0"/>
              </a:spcAft>
              <a:buNone/>
            </a:pPr>
            <a:r>
              <a:rPr lang="en-US" sz="1800" b="1">
                <a:solidFill>
                  <a:srgbClr val="0070C0"/>
                </a:solidFill>
                <a:latin typeface="Source Sans Pro"/>
                <a:ea typeface="Source Sans Pro"/>
                <a:cs typeface="Source Sans Pro"/>
              </a:rPr>
              <a:t>Wadood Chaudhary  |  7formations</a:t>
            </a:r>
          </a:p>
          <a:p>
            <a:pPr algn="l" marL="0" indent="0">
              <a:lnSpc>
                <a:spcPct val="100000"/>
              </a:lnSpc>
              <a:spcBef>
                <a:spcPts val="600"/>
              </a:spcBef>
              <a:spcAft>
                <a:spcPts val="0"/>
              </a:spcAft>
              <a:buNone/>
            </a:pPr>
            <a:r>
              <a:rPr lang="en-US" sz="1800" b="1">
                <a:solidFill>
                  <a:srgbClr val="0070C0"/>
                </a:solidFill>
                <a:latin typeface="Source Sans Pro"/>
                <a:ea typeface="Source Sans Pro"/>
                <a:cs typeface="Source Sans Pro"/>
              </a:rPr>
              <a:t>WWW.7FORMATIONS.COM</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0"/>
              </a:spcAft>
              <a:buNone/>
            </a:pPr>
            <a:r>
              <a:rPr lang="en-US" sz="1700" b="0">
                <a:solidFill>
                  <a:srgbClr val="FFFFFF"/>
                </a:solidFill>
                <a:latin typeface="Source Sans Pro"/>
                <a:ea typeface="Source Sans Pro"/>
                <a:cs typeface="Source Sans Pro"/>
              </a:rPr>
              <a:t>FAST-11  AI-Assisted Analytics and Business Intelligence with Excel, Power BI, and Tableau</a:t>
            </a:r>
          </a:p>
          <a:p>
            <a:pPr algn="ctr" marL="0" indent="0">
              <a:lnSpc>
                <a:spcPct val="100000"/>
              </a:lnSpc>
              <a:spcBef>
                <a:spcPts val="2400"/>
              </a:spcBef>
              <a:spcAft>
                <a:spcPts val="0"/>
              </a:spcAft>
              <a:buNone/>
            </a:pPr>
            <a:r>
              <a:rPr lang="en-US" sz="2600" b="0">
                <a:solidFill>
                  <a:srgbClr val="00B0F0"/>
                </a:solidFill>
                <a:latin typeface="Source Sans Pro"/>
                <a:ea typeface="Source Sans Pro"/>
                <a:cs typeface="Source Sans Pro"/>
              </a:rPr>
              <a:t>Questions?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12.png"/>
          <p:cNvPicPr>
            <a:picLocks noChangeAspect="1"/>
          </p:cNvPicPr>
          <p:nvPr/>
        </p:nvPicPr>
        <p:blipFill>
          <a:blip r:embed="rId2"/>
          <a:stretch>
            <a:fillRect/>
          </a:stretch>
        </p:blipFill>
        <p:spPr>
          <a:xfrm>
            <a:off x="0" y="0"/>
            <a:ext cx="12191695" cy="6400800"/>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2020-01-20T21:30:36Z</dcterms:created>
  <dc:creator>Masroor Ahmad</dc:creator>
</cp:coreProperties>
</file>