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 id="296" r:id="rId47"/>
    <p:sldId id="297" r:id="rId48"/>
    <p:sldId id="298" r:id="rId49"/>
    <p:sldId id="299" r:id="rId50"/>
    <p:sldId id="300" r:id="rId5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 Practitioner Certification Prep.</a:t>
            </a:r>
          </a:p>
          <a:p/>
          <a:p>
            <a:r>
              <a:t>From the course video: There is a difference between saying you know AI and being able to prove it. An industry-recognized certification is proof. It tells your employer, your customers, and future employers that you understand how AI works, where it fits, and how to use it responsibly. This course prepares you to earn one.</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 Practitioner Certification Prep.</a:t>
            </a:r>
          </a:p>
          <a:p/>
          <a:p>
            <a:r>
              <a:t>From the course video: There is a difference between saying you know AI and being able to prove it. An industry-recognized certification is proof. It tells your employer, your customers, and future employers that you understand how AI works, where it fits, and how to use it responsibly. This course prepares you to earn one.</a:t>
            </a:r>
          </a:p>
          <a:p/>
          <a:p>
            <a:r>
              <a:t>From the course video: The default credential is the AWS Certified AI Practitioner, exam code A I F C zero one. It is a foundational certification from Amazon Web Services, designed for people who use AI and machine learning at work but do not necessarily build it. Your employer can also choose an alternate exam with the same hours. The Google Cloud Generative AI Leader, or the Microsoft AI Business Professional, exam A B seven thirty. One exam voucher is included. And I want to be clear: the certification is issued by the vendor, not by us. We prepare you. You earn it.</a:t>
            </a:r>
          </a:p>
          <a:p/>
          <a:p>
            <a:r>
              <a:t>From the course video: We meet live five times, four hours each, over five weeks. I lead every session. This is not a video course and it is not cramming. You learn the material by applying it to real business situations.</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4 hours, one per week over 5 weeks, plus a scheduled proctored exam, 20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4 hours, one per week over 5 weeks, plus a scheduled proctored exam, 20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Evaluating AI tools and vendors; Choosing the right AI approach for a business need; Explaining AI risks and controls to managers and customers; Supporting AI pilots inside the company.</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Completion of FAST-01, FAST-02, or FAST-03, or equivalent experience using AI tools at work. AWS recommends up to 6 months of exposure to AI/ML on AWS; the sandbox labs supply that context. No coding required.</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All lab data is fictional. The practice account is ours, not your company's, so there is no risk to your company's data or systems.</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the fundamentals of AI and machine learning. What the terms mean, how models learn from data, how to read basic metrics, and, importantly, when AI is not the right answer.</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course prepares for the exam; it does not issue the credential. One exam voucher is included in the per-slot price. Passing is tracked as a credential outcome, but it is not a condition of course completion.</a:t>
            </a:r>
          </a:p>
          <a:p/>
          <a:p>
            <a:r>
              <a:t>Have each trainee start W1 Personal study plan now.</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Domain 1 asks you to tell these apart in business scenarios. Use examples: supervised for predicting claim fraud, unsupervised for grouping customers.</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the metrics practical. Tie precision and recall to the cost of false positives and false negatives.</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Scenario clinic: give teams a Massachusetts business problem and ask whether ML is the right approach at all.</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Review every missed checkpoint item with the group.</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schedule study time before session two.</a:t>
            </a:r>
          </a:p>
          <a:p/>
          <a:p>
            <a:r>
              <a:t>Takeaways: Know the exam format and build a weekly plan. Tell AI, ML, deep learning, supervised, and unsupervised apart. Some problems do not need AI at all.</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generative AI. Foundation models, tokens, what drives cost, and what these models can and cannot do. You will work in a practice AWS account we manage, using Amazon Bedrock, and compare models on a fictional insurance claim summary.</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Domain 2 covers these terms. Use plain analogies and check understanding with quick questions.</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Exam questions often ask which choice lowers cost or latency. Walk through one example.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Demonstrate in the practice account. Tool names are trademarks of their owners.</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Review every missed checkpoint item.</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three: applying foundation models.</a:t>
            </a:r>
          </a:p>
          <a:p/>
          <a:p>
            <a:r>
              <a:t>Discussion questions: What changed when you adjusted the setting? Which cost driver matters most for a high-volume task?</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applying foundation models. Prompt engineering. Retrieval-augmented generation, which is a way to ground the AI in your company's own documents. When fine-tuning makes sense and when it does not. In the lab, you set up an assistant that answers questions only from a fictional manufacturer's procedures.</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Domain 3 includes prompt techniques. Show zero-shot vs. few-shot on the same task.</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retrieval-augmented generation is a way to ground answers in your own documents.</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Expect exam questions that ask which approach fits a scenario. Prompting first, RAG for knowledge, fine-tuning when behavior must change.</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agents conceptual. Tie back to human oversight from FAST-08 and FAST-10.</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Review every missed checkpoint item.</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four: responsible AI, security, and governance.</a:t>
            </a:r>
          </a:p>
          <a:p/>
          <a:p>
            <a:r>
              <a:t>Takeaways: Prompting, RAG, and fine-tuning solve different problems. RAG grounds answers in approved documents. Agents need tool limits and human approval.</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responsible AI, security, and governance. Bias, transparency, and human oversight. The shared responsibility model, access control, encryption, and compliance. You will apply a guardrail and assess the risks of a fictional clinic chatbot.</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a fictional clinic chatbot case to discuss each principle.</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In the lab trainees apply a guardrail and test it with fictional prompts.</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Domain 5 covers security, compliance, and governance. Tie IAM back to least privilege.</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this at recognition level for the exam. Connect to FAST-10 for deeper governance work.</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Review every missed checkpoint item.</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five: exam readiness.</a:t>
            </a:r>
          </a:p>
          <a:p/>
          <a:p>
            <a:r>
              <a:t>Discussion questions: What did your guardrail block, and what slipped through? What is your responsibility in the shared responsibility model?</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5 agenda. Take the start-of-session attendance check and read the data rules aloud before any hands-on work.</a:t>
            </a:r>
          </a:p>
          <a:p/>
          <a:p>
            <a:r>
              <a:t>From the course video: Session five is exam readiness. You take two full-length timed practice exams. We review every miss. You leave with a personal gap plan and your exam scheduled.</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Go through the most-missed items first.</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under real timing. Keep questions about the content until after the exam ends.</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Passing the exam is up to the trainee; the course completion is attendance plus labs and practice exams.</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Collect gap plans and confirm exam scheduling intentions.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Takeaways: Review misses by domain and by type of mistake. Practice under real timing. Schedule the exam while the material is fresh.</a:t>
            </a:r>
          </a:p>
        </p:txBody>
      </p:sp>
      <p:sp>
        <p:nvSpPr>
          <p:cNvPr id="4" name="Slide Number Placeholder 3"/>
          <p:cNvSpPr>
            <a:spLocks noGrp="1"/>
          </p:cNvSpPr>
          <p:nvPr>
            <p:ph type="sldNum" idx="12"/>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five sessions. Completion of all sandbox labs (instructor-verified). Domain checkpoint quizzes (75% to meet; reviewed if below). Two timed practice exams; 80%+ readiness standard. Course completion is attendance plus labs and practice exams; passing the vendor exam is tracked and reported as a credential outcome but is not a condition of course completion.</a:t>
            </a:r>
          </a:p>
        </p:txBody>
      </p:sp>
      <p:sp>
        <p:nvSpPr>
          <p:cNvPr id="4" name="Slide Number Placeholder 3"/>
          <p:cNvSpPr>
            <a:spLocks noGrp="1"/>
          </p:cNvSpPr>
          <p:nvPr>
            <p:ph type="sldNum" idx="12"/>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five sessions, start to finish. Attendance is taken at the start and end of each. You complete every lab, the domain checkpoints, and both practice exams. Our readiness target is eighty percent on the practice exams. If you miss a session, you can make it up in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Prepares for (does not issue) AWS Certified AI Practitioner (AIF-C01), issued by Amazon Web Services: 65 questions, 90 minutes, scaled passing score 700, valid 3 years, US $100 exam fee. Alternates, issued by their vendors: Google Cloud Certified Generative AI Leader (90 minutes, 50-60 questions, US $99, valid 3 years); Microsoft Certified: AI Business Professional (Exam AB-730, 45 minutes). One exam voucher is included in the per-slot price.</a:t>
            </a:r>
          </a:p>
          <a:p/>
          <a:p>
            <a:r>
              <a:t>From the course video: When you finish, you will have the knowledge to pass, and the applied experience to use it at work. Let's get you certified.</a:t>
            </a:r>
          </a:p>
        </p:txBody>
      </p:sp>
      <p:sp>
        <p:nvSpPr>
          <p:cNvPr id="4" name="Slide Number Placeholder 3"/>
          <p:cNvSpPr>
            <a:spLocks noGrp="1"/>
          </p:cNvSpPr>
          <p:nvPr>
            <p:ph type="sldNum" idx="12"/>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FAST-12</a:t>
            </a:r>
          </a:p>
          <a:p>
            <a:pPr algn="ctr" marL="0" indent="0">
              <a:lnSpc>
                <a:spcPct val="95000"/>
              </a:lnSpc>
              <a:spcBef>
                <a:spcPts val="0"/>
              </a:spcBef>
              <a:spcAft>
                <a:spcPts val="0"/>
              </a:spcAft>
              <a:buNone/>
            </a:pPr>
            <a:r>
              <a:rPr lang="en-US" sz="2800" b="0">
                <a:solidFill>
                  <a:srgbClr val="FF0000"/>
                </a:solidFill>
                <a:latin typeface="Arial"/>
                <a:ea typeface="Arial"/>
                <a:cs typeface="Arial"/>
              </a:rPr>
              <a:t>AI Practitioner Certification Prep</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AWS Certified AI Practitioner (with employer-selected alternate exam)</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20 hours  |  5 live sessions x 4h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20 hours  |  5 live sessions x 4h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300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(AI and ML fundamentals (Domain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Exam overview and study plan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AI, ML, deep learning</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ML lifecycle and metrics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When AI is not the answer</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(Generative AI fundamentals (Domain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Tokens, embeddings, foundation models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Capabilities, limits, cost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Bedrock model playground</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(Applications of foundation models (Domain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Prompt engineering</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Retrieval-augmented generation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Fine-tuning vs. prompting</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Agents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20 hours  |  5 live sessions x 4h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300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(Responsible AI, security, and governance (Domains 4 and 5))</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Responsible AI principles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Guardrails and human review</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Security and data governance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Compliance frameworks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5</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(Exam readiness)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Practice exam 1 review</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Practice exam 2 (timed)</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Gap plans and scheduling</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5</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Explain core AI, ML, and generative AI concepts and terminology at the level tested in AIF-C01 Domains 1 and 2.</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Select an appropriate foundation model approach (prompting, retrieval-augmented generation, fine-tuning) for a given business scenario and justify the choice (Domain 3).</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Apply responsible AI guidelines, including bias, transparency, and human oversight, to a workplace case (Domain 4).</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Identify security, privacy, compliance, and governance controls for an AI solution, including the shared responsibility model (Domain 5).</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Achieve 80% or higher on two full-length timed practice exams before the scheduled certification attempt.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IT support and systems administrators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Business and data analysts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Project and product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engineers and technical account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Operations managers leading AI adoption</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Compliance and risk staff</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Education services (private)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AI and ML fundamentals (Domain 1)</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4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Exam overview and study plan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AI, ML, deep learning</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ML lifecycle and metrics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When AI is not the answer</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Sandbox orientation and Domain 1 checkpoint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exam and your study plan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AWS Certified AI Practitioner (AIF-C01), foundational level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65 questions, 90 minutes, scaled passing score 700</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Five domains; this course follows them in order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Alternates: Google Generative AI Leader or Microsoft AB-730</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Build a weekly study plan around the five sessions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AI vs. ML vs. deep learning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systems that perform tasks needing human-like judgment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ML: models that learn patterns from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Deep learning: ML with many-layered neural networks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Supervised: learns from labeled examples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Unsupervised: finds groups and patterns without labels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The ML lifecycle and metrics in business terms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Frame the business problem, then collect and prepare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Train, evaluate, deploy, and monitor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Classification: accuracy, precision, recall, F1</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Regression: error measures such as RMSE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Business metrics decide if the model is worth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When AI is not the answer</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simple rule or report solves the problem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 enough good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Decisions need full explanation every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Errors are too costly to accept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Expect exam scenarios that test this judgment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1: Sandbox orientation and Domain 1 checkpoint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Log in to the 7formations practice account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Tour the console and the services we will use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Domain 1 scenario clinic</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Take the Domain 1 checkpoint quiz</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lab completion sheet and W6 checkpoint result (75% to meet)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Practice account is the provider's, not your company's; fictional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Know the exam format and build a weekly plan</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Tell AI, ML, deep learning, supervised, and unsupervised apart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Some problems do not need AI at all</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Domain 1 concept do you need to review most?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When would a simple rule beat an ML model?</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Generative AI fundamentals (Domain 2)</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4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Tokens, embeddings, foundation models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Capabilities, limits, cost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Bedrock model playground</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2: Prompt and compare models; Domain 2 checkpoint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Tokens, embeddings, and foundation models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Tokens: the chunks of text a model reads and writes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Embeddings: numbers that capture meaning for search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Foundation models: large models trained on broad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foundation model can serve many tasks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Context window: how much it can read at once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Capabilities, limits, and cost drivers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Good at: drafting, summarizing, classifying, Q&amp;A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Limits: hallucinations, outdated knowledge, bias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Cost drivers: tokens in and out, model size, volume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Smaller models can be cheaper and fast enough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Match the model to the job</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Amazon Bedrock model playground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Try several foundation models on one prompt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quality, speed, and length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Adjust settings such as temperature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Note cost signals: input and output size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Fictional data only in every prompt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2800" b="0">
                <a:solidFill>
                  <a:srgbClr val="FF0000"/>
                </a:solidFill>
                <a:latin typeface="Arial"/>
                <a:ea typeface="Arial"/>
                <a:cs typeface="Arial"/>
              </a:rPr>
              <a:t>Lab 2: Prompt and compare models; Domain 2 checkpoint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Prompt two or more models on a fictional claim summary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accuracy, tone, and length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Change one setting and compare again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Take the Domain 2 checkpoint quiz</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lab completion sheet and Domain 2 checkpoint (75% to meet)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claim file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Tokens, embeddings, and context windows drive behavior and cost</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Know generative AI strengths and limits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Match model size and cost to the job</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changed when you adjusted the setting?</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cost driver matters most for a high-volume task?</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Applications of foundation models (Domain 3)</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4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Prompt engineering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Retrieval-augmented generation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Fine-tuning vs. prompting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Agents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Knowledge-base assistant; Domain 3 checkpoint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Prompt engineering techniques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Clear instructions, context, and output format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Zero-shot, few-shot, and chain-of-thought prompting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Templates for repeatable tasks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Guard against prompt injection in user input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Evaluate outputs against a checklist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Retrieval-augmented generation (RAG)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Retrieve relevant passages from your documents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Pass them to the model with the question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Answers stay grounded in approved sources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Embeddings and a vector store power the search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Bedrock Knowledge Bases is one managed option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Fine-tuning vs. prompting; evaluation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Prompting: fastest and cheapest to change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RAG: adds current, specific knowledge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Fine-tuning: adapts style or task with training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Evaluate with test sets, human review, and metrics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Choose the lightest option that meets the need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Agents, in concept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Agents plan steps and call tools to finish a task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Useful for multi-step workflows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Need limits on what tools and data they can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Human approval for actions with real consequences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Know the concept; no deployment in this course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3: Knowledge-base assistant; Domain 3 checkpoint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Create a knowledge base over fictional Bayside SOPs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Ask questions and check answers against the SOPs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Note when it says it does not know</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Take the Domain 3 checkpoint quiz</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lab completion sheet and Domain 3 checkpoint (75% to meet)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SOPs only in the practice account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Prompting, RAG, and fine-tuning solve different problems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RAG grounds answers in approved documents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Agents need tool limits and human approval</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When would you choose RAG over fine-tuning?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the knowledge base get wrong, and why?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Responsible AI, security, and governance (Domains 4 and 5)</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4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Responsible AI principles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Guardrails and human review</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Security and data governance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Compliance frameworks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4: Apply a guardrail; responsible-AI case; Domains 4-5 checkpoint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Bias, fairness, transparency, explainability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Bias: unfair results for some groups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Fairness: test outcomes across groups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Transparency: tell people when AI is used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Explainability: show why a result was produced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Domain 4 tests these in scenarios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Guardrails and human review</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Guardrails filter harmful or off-topic content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Block sensitive data such as personal information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a human in the loop for high-stakes outputs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Monitor and log for review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Bedrock Guardrails is one managed option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2800" b="0">
                <a:solidFill>
                  <a:srgbClr val="FF0000"/>
                </a:solidFill>
                <a:latin typeface="Arial"/>
                <a:ea typeface="Arial"/>
                <a:cs typeface="Arial"/>
              </a:rPr>
              <a:t>Shared responsibility, IAM, encryption, data governance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Shared responsibility: provider secures the cloud; you secure your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IAM: least-privilege access for people and services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Encrypt data at rest and in transit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Data governance: lineage, retention, and residency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and monitor access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Compliance frameworks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Know the purpose of common frameworks and standards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Examples: NIST AI RMF, ISO/IEC 42001</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Map controls to the framework your company uses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evidence: documentation and logs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Massachusetts data rules still apply (G.L. c. 93H)</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2800" b="0">
                <a:solidFill>
                  <a:srgbClr val="FF0000"/>
                </a:solidFill>
                <a:latin typeface="Arial"/>
                <a:ea typeface="Arial"/>
                <a:cs typeface="Arial"/>
              </a:rPr>
              <a:t>Lab 4: Apply a guardrail; responsible-AI case; Domains 4-5 checkpoint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Apply a guardrail in the practice account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Test it with fictional prompts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Work the fictional clinic chatbot responsible-AI case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Take the Domains 4-5 checkpoint quiz</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W5 lab completion sheet and Domains 4-5 checkpoint (75% to meet)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prompts and case only; no PHI</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Fairness, transparency, and explainability are testable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Guardrails and human review reduce risk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Shared responsibility, IAM, encryption, and logging</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did your guardrail block, and what slipped through?</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is your responsibility in the shared responsibility model?</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5</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Exam readiness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4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Practice exam 1 review</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Practice exam 2 (timed)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Gap plans and scheduling</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5: Practice exams and personal gap plan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5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Practice exam 1 review</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Review every missed question by domain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Find the pattern: concept gap or reading error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Re-teach the weakest topics as a group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Update your gap plan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Readiness standard: 80% or higher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Practice exam 2, timed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Full-length, timed, exam conditions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Pace: about 80 seconds per question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Flag hard questions and return to them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Read every option before choosing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Score and review by domain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Gap plans and exam scheduling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 weak domains from both practice exams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Plan study time for each gap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Schedule the proctored exam through the vendor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Prepare ID, room, and system check for online exams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Book within your target window while it is fresh</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5: Practice exams and personal gap plan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Review practice exam 1</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Take practice exam 2 under timed conditions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your personal gap plan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Choose an exam date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W7 Practice exam gap plan; 80%+ readiness standard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No real company data at any point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5</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Review misses by domain and by type of mistake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Practice under real timing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Schedule the exam while the material is fresh</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domain is your biggest gap, and what is your plan?</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When will you take the exam?</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Domain mastery</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75%+ on each domain checkpoint</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Applied scenarios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Correct approach chosen and justified in clinics</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Labs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All sandbox labs completed and verified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Exam readiness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80%+ on practice exams</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FAST-12</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Personal study plan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W2-W5 Lab completion sheets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W6 Domain checkpoint results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W7 Practice exam gap plan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 your proctored exam within the target window</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Keep studying from your personal gap plan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Leaders: FAST-09 and FAST-10 for strategy and governance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FAST-12  AI Practitioner Certification Prep</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