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Evaluating and Operating Agentic AI Systems.</a:t>
            </a:r>
          </a:p>
          <a:p/>
          <a:p>
            <a:r>
              <a:t>From the course video: A chatbot that gives a wrong answer is a problem. An agent that takes a wrong action is a bigger one. Agents look things up, call tools, write database queries, and change records. When they fail, they fail quietly, in the middle of a chain of steps, and the final answer can still look confident. This course is about catching that before your customers do.</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Evaluating and Operating Agentic AI Systems.</a:t>
            </a:r>
          </a:p>
          <a:p/>
          <a:p>
            <a:r>
              <a:t>From the course video: A chatbot that gives a wrong answer is a problem. An agent that takes a wrong action is a bigger one. Agents look things up, call tools, write database queries, and change records. When they fail, they fail quietly, in the middle of a chain of steps, and the final answer can still look confident. This course is about catching that before your customers do.</a:t>
            </a:r>
          </a:p>
          <a:p/>
          <a:p>
            <a:r>
              <a:t>From the course video: This is a technical course. It is for developers, data staff, IT, and the product owners who decide whether an agent is ready. You should be comfortable reading a little Python and JSON. You do not need a machine learning background. We meet live, five sessions of three hours, one per week. I teach every session, and you spend about half of each one in hands-on labs.</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5 live sessions of 3 hours, one per week over 5 weeks, 15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Reviewing agent traces and diagnosing failures; Writing automated evaluators and regression tests for AI features; Comparing models, prompts, and vendors before a change; Security-testing AI assistants and agents before launch; Monitoring AI features in production and responding to incidents; Documenting AI system testing for managers, customers, and auditors.</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Workforce training only: trainees practice on provider-built agents in a sandbox. No consulting, model development, or implementation on employer systems.</a:t>
            </a:r>
          </a:p>
          <a:p/>
          <a:p>
            <a:r>
              <a:t>Audience: W-2 incumbent workers of Massachusetts private employers, with priority on small and medium-sized businesses.</a:t>
            </a:r>
          </a:p>
          <a:p/>
          <a:p>
            <a:r>
              <a:t>Prerequisites: Comfortable reading Python and JSON and running a notebook; has called an LLM API or configured an AI assistant or agent at work. FAST-03 or equivalent prompting experience recommended. No machine-learning training background required.</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 word on data. Every lab uses fictional Massachusetts companies and fictional data, in a sandbox we manage. Traces can contain personal information, so we treat them as sensitive under Massachusetts rules. Never paste real customer records, production logs, or real API keys into a lab.</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course adds technical rules to the standard data rules. Agent traces capture every prompt, tool argument, and tool result, so a trace is as sensitive as the data the agent touched. Treat traces as covered by G.L. c. 93H and 201 CMR 17.00 whenever they could hold personal information.</a:t>
            </a:r>
          </a:p>
          <a:p/>
          <a:p>
            <a:r>
              <a:t>The sandbox is a provider-managed JupyterLab container. Egress is limited to the approved model endpoint and the observability platform. Keys are revoked when the course ends.</a:t>
            </a:r>
          </a:p>
          <a:p/>
          <a:p>
            <a:r>
              <a:t>We never exec() model-written code inside the agent process. In Lab 3 you will see why: a chart skill that runs generated code is a remote-code-execution path if the input is hostile.</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about seeing failure. We take an agent apart into its router, its skills, its memory, and its path. Then you do the most underrated job in this field: you read traces. Forty of them, from a fictional freight company's shipment-status agent. You write down what went wrong, group the problems, and count them. That becomes your failure taxonomy, and it tells you which tests to write first.</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Describe each case briefly and factually. Air Canada: in February 2024 the British Columbia Civil Resolution Tribunal (Moffatt v. Air Canada) held the airline responsible for a bereavement-fare policy its website chatbot made up. New York City MyCity: in March 2024 reporters found the city's business chatbot giving advice that would break labor and housing law. Chevrolet dealership chatbot, December 2023: users prompted it into "agreeing" to a $1 Tahoe. Google AI Overviews, May 2024: a summary repeated a joke post about adding glue to pizza sauce.</a:t>
            </a:r>
          </a:p>
          <a:p/>
          <a:p>
            <a:r>
              <a:t>Ask the room: in each case, which check would have caught it? Keep the answers; we come back to them in Session 2.</a:t>
            </a:r>
          </a:p>
          <a:p/>
          <a:p>
            <a:r>
              <a:t>The key shift for this course: an agent does not only say things, it does things. Errors turn into rows in a database, emails sent, and orders placed.</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the diagram left to right. A request comes in. The router (often an LLM with function calling) decides which skill or tool to use and extracts the arguments. Skills are chains of steps: a lookup that writes SQL, an analysis step, an action step that drafts a quote or email. Memory holds shared state across steps and turns.</a:t>
            </a:r>
          </a:p>
          <a:p/>
          <a:p>
            <a:r>
              <a:t>Each red label is a place to evaluate. Router: right tool, right arguments, or no tool at all. Skill: each step against its own expectations. Trajectory: the whole path, its length, loops, and recovery from errors. Outcome: the final state of the world, for example whether the quote record was written with the right price.</a:t>
            </a:r>
          </a:p>
          <a:p/>
          <a:p>
            <a:r>
              <a:t>Example failure: a customer asks Merrimack Freight's agent about shipment MF-20417 and the router passes MF-20471. Every later step works perfectly on the wrong shipment. The final answer sounds fine, and only a router-argument eval catches it.</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Evals do three jobs: they act as regression tests, they act as benchmarks for comparing versions, and they write down what "good" means for your product so the team agrees.</a:t>
            </a:r>
          </a:p>
          <a:p/>
          <a:p>
            <a:r>
              <a:t>Software tests assume determinism and one correct path. Agents are non-deterministic and often have several acceptable paths. That is why we separate grading the transcript (the steps) from grading the outcome (the end state), and why we run more than one trial per task.</a:t>
            </a:r>
          </a:p>
          <a:p/>
          <a:p>
            <a:r>
              <a:t>Vocabulary adapted from current industry practice; see Anthropic Engineering, "Demystifying evals for AI agents".</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is the most skipped and most valuable step. Teams often start with off-the-shelf metrics like "helpfulness" and then cannot explain a bad score. Error analysis grounds every eval in a failure you have actually seen.</a:t>
            </a:r>
          </a:p>
          <a:p/>
          <a:p>
            <a:r>
              <a:t>Open coding: free-text notes, one per trace, on the first upstream error. Why the first? Later errors usually cascade from it. Axial coding: cluster notes into named categories such as "wrong shipment ID extracted", "answered without calling the tracking tool", or "promised a delivery date not in the data".</a:t>
            </a:r>
          </a:p>
          <a:p/>
          <a:p>
            <a:r>
              <a:t>Stop reading when new traces stop producing new categories (saturation). In Lab 1 you will do this with 40 fictional traces.</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One-off evaluation is not enough because three things keep changing: the model (vendors update it), the inputs (users drift to new topics), and your own code, prompts, and tools.</a:t>
            </a:r>
          </a:p>
          <a:p/>
          <a:p>
            <a:r>
              <a:t>Walk the loop: collect traces, run error analysis, add failures to the dataset, run evals and experiments, gate the release, monitor in production, and collect again. Development and production feed each other.</a:t>
            </a:r>
          </a:p>
          <a:p/>
          <a:p>
            <a:r>
              <a:t>The center shows the second loop: your LLM judges also need maintenance. Low-confidence or disputed judge labels go to humans; those labels re-calibrate the judge prompt or model. The agent and the judge improve together.</a:t>
            </a:r>
          </a:p>
          <a:p/>
          <a:p>
            <a:r>
              <a:t>Three grader types power the loop: code, LLM judges, and humans. Use all three; Session 2 shows when to use each.</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Pairs work in the shared notebook. Each pair must reach at least 30 traces. Circulate and ask "what was the first thing that went wrong?" whenever a note describes a symptom instead of a cause.</a:t>
            </a:r>
          </a:p>
          <a:p/>
          <a:p>
            <a:r>
              <a:t>Debrief: compare taxonomies across pairs. Expect wrong-ID extraction, missing tool call, invented ETA, and an unhelpful escalation loop.</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2: building graders you can trust for the failure modes you just found.</a:t>
            </a:r>
          </a:p>
          <a:p/>
          <a:p>
            <a:r>
              <a:t>Takeaways: Agents act, so failures become actions with real costs. Evaluate the router, skills, trajectory, and outcome separately. Start with error analysis, not generic metrics.</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about graders you can trust. Some checks belong in plain code: is the JSON valid, is the policy number in the right format, did the ticket actually get created. Some need an AI judge. But AI judges have biases. They favor longer answers, the first option they see, and sometimes their own model family. So you will label examples with a partner, measure how often you agree, and then measure whether the judge agrees with you.</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Code graders are fast, cheap, deterministic, and reproducible. That makes them the backbone of regression testing. Show an assertion example: the coverage-helper reply must be valid JSON, include a "policy_section" field, and keep "summary" under 400 characters.</a:t>
            </a:r>
          </a:p>
          <a:p/>
          <a:p>
            <a:r>
              <a:t>Outcome checks are code graders too: query the sandbox database after the run and confirm the service ticket exists with the right policy number and status. This is how benchmarks like tau-bench grade agents: compare the final database state with the goal state (arXiv 2406.12045).</a:t>
            </a:r>
          </a:p>
          <a:p/>
          <a:p>
            <a:r>
              <a:t>Weakness: a check for the word "refund" passes a reply that says "we cannot refund". Pair keyword checks with a judge when meaning matters.</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judge pattern: your agent's input, context, and output go into an evaluation prompt; an evaluator model returns a label such as faithful or unfaithful, with a short reason.</a:t>
            </a:r>
          </a:p>
          <a:p/>
          <a:p>
            <a:r>
              <a:t>Discrete labels are more stable and easier to validate than numeric scores. A score of 7 versus 8 means little; "unfaithful because the deductible amount is not in the policy text" is actionable.</a:t>
            </a:r>
          </a:p>
          <a:p/>
          <a:p>
            <a:r>
              <a:t>Bias references: Zheng et al., MT-Bench and Chatbot Arena (arXiv 2306.05685) documented position, verbosity, and self-enhancement bias; "Justice or Prejudice?" (arXiv 2410.02736) catalogs more. Mitigations: swap answer order in pairwise judging, use a judge from a different model family, require reasoning before the label, and use majority vote.</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Percent agreement can look great when one label dominates. If 90% of replies are faithful, a judge that always says "faithful" agrees 90% of the time and is useless. Kappa and the confusion matrix expose this.</a:t>
            </a:r>
          </a:p>
          <a:p/>
          <a:p>
            <a:r>
              <a:t>Research context: Thakur et al., "Judging the Judges" (arXiv 2406.12624), found that only the strongest judges, such as GPT-4 Turbo and Llama-3-70B, aligned well with humans, and even they fell short of human-human agreement. Later versions of that paper report Scott's pi; teach kappa here and mention the alternatives.</a:t>
            </a:r>
          </a:p>
          <a:p/>
          <a:p>
            <a:r>
              <a:t>For more than two labelers use Fleiss' kappa or Krippendorff's alpha. Human labels are expensive: spend them on the judge's hard cases, and reuse them as ground truth.</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Ground truth covers three things: the correct output or end state, the correct tools, and, where it matters, an acceptable reasoning path. Store it as structured fields (JSON), not free text.</a:t>
            </a:r>
          </a:p>
          <a:p/>
          <a:p>
            <a:r>
              <a:t>Coverage matrix example for Pioneer Valley Mutual: task types (coverage question, billing question, open a service ticket, out-of-scope request) by difficulty (simple, ambiguous, adversarial) by persona (new customer, agent staff, upset customer). Empty cells show where to generate synthetic items.</a:t>
            </a:r>
          </a:p>
          <a:p/>
          <a:p>
            <a:r>
              <a:t>Thirty items is a starting point, not a statistically strong test. Session 4 shows how wide the uncertainty is at that size.</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employer's approved model for the judge, or the provider's local model. The lab guide gives a tool-neutral version plus an Arize Phoenix evals 3.x version (create_classifier and evaluate_dataframe).</a:t>
            </a:r>
          </a:p>
          <a:p/>
          <a:p>
            <a:r>
              <a:t>If judge agreement is weak, have pairs fix the rubric and re-run once. That is the judge-improvement loop in miniature.</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3: evaluating the router, tools, skills, and full trajectory.</a:t>
            </a:r>
          </a:p>
          <a:p/>
          <a:p>
            <a:r>
              <a:t>Discussion questions: Where did your judge disagree with you, and why? Which cell of your coverage matrix is still empty?</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about behavior. Did the agent pick the right tool, with the right arguments? Did the retrieval step find the right document? Did the SQL return the right numbers? Did it take a sensible path, or loop three times? And did it reach the right end state, not just say it did? You will build a scorecard for a fictional machine shop's quoting agent.</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Routing errors are expensive: the wrong tool can send work to a slow, costly model when a cheap lookup would do, or skip the lookup and answer from memory.</a:t>
            </a:r>
          </a:p>
          <a:p/>
          <a:p>
            <a:r>
              <a:t>Irrelevance detection matters: for "what is your office address?" the Bayside quoting agent should answer without calling the pricing tool.</a:t>
            </a:r>
          </a:p>
          <a:p/>
          <a:p>
            <a:r>
              <a:t>The Berkeley Function Calling Leaderboard (BFCL, gorilla.cs.berkeley.edu) popularized AST versus executable matching and irrelevance tests. Libraries offer ready metrics: DeepEval ToolCorrectness and ArgumentCorrectness, Ragas ToolCallAccuracy. We write our own first so you know what they compute.</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 skill is a chain: for retrieval, embed the query, search the index, then generate with context. Evaluate each step, because a bad final answer could come from any of them.</a:t>
            </a:r>
          </a:p>
          <a:p/>
          <a:p>
            <a:r>
              <a:t>For SQL, compare results, not query text. Two different queries can both be correct; compare the returned numbers to the reference result with a tolerance.</a:t>
            </a:r>
          </a:p>
          <a:p/>
          <a:p>
            <a:r>
              <a:t>For code, "does it run" is a code grader, but run it in a sandbox: separate process, no network, read-only file system, timeout. Public course labs have run model-written plotting code with plain exec(); treat that as an anti-pattern.</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 trajectory is the ordered list of router decisions and tool calls. Match modes (as in LangChain's agentevals library): strict, same calls in the same order; unordered, same calls in any order; subset, the agent called nothing outside the reference; superset, the agent called at least everything in the reference.</a:t>
            </a:r>
          </a:p>
          <a:p/>
          <a:p>
            <a:r>
              <a:t>In the example, the agent repeated a lookup and skipped the stock check. Strict, unordered, and superset fail; subset passes. Pick the mode that matches the risk: superset when a required check must happen, subset when extra calls are costly or dangerous.</a:t>
            </a:r>
          </a:p>
          <a:p/>
          <a:p>
            <a:r>
              <a:t>Convergence: run several paraphrases of the same task, take the shortest successful run as S-optimal, and score each run S-optimal divided by S-run. Caveats: count only completed runs, and an unnecessary step that happens in every run is invisible to this score.</a:t>
            </a:r>
          </a:p>
          <a:p/>
          <a:p>
            <a:r>
              <a:t>Reference-free option: an LLM judge reads the trajectory and decides if it was reasonable. Use it when there are many valid paths.</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Planning eval: before execution, a judge sees the user task, the available tools, and the plan, and labels it ideal, valid, or invalid against tool validity, sufficiency, likely success, and efficiency.</a:t>
            </a:r>
          </a:p>
          <a:p/>
          <a:p>
            <a:r>
              <a:t>Reflection evals check steps as they happen: did the last tool return an error, an empty result, or a value outside the expected range (a $0 or $1,000,000 quote)? Most of these are code checks. If you can make a check with code instead of an LLM, use code.</a:t>
            </a:r>
          </a:p>
          <a:p/>
          <a:p>
            <a:r>
              <a:t>Outcome grading avoids punishing a valid alternative path. tau2-bench grades by end state for this reason (arXiv 2506.07982). Combine it with path checks, because a correct outcome reached in 14 tool calls still costs too much.</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Multi-turn: tau-bench pairs the agent with an LLM-simulated user following a hidden goal, then checks the database at the end. Conversation-level success is the unit, not single replies.</a:t>
            </a:r>
          </a:p>
          <a:p/>
          <a:p>
            <a:r>
              <a:t>Multi-agent: each handoff is a mini-router decision. Check that the right agent received the task with the right context, and look for loops between agents.</a:t>
            </a:r>
          </a:p>
          <a:p/>
          <a:p>
            <a:r>
              <a:t>Memory: test writes (did it save the customer's preferred carrier?), reads (did it use the right customer's preferences?), and expiry. Reading another customer's memory is both a quality and a privacy failure.</a:t>
            </a:r>
          </a:p>
          <a:p/>
          <a:p>
            <a:r>
              <a:t>Computer-use: benchmarks such as OSWorld and WebArena grade the final state of the desktop or website. With MCP, an agent may see dozens of tools; add router evals for tool selection among similar tools.</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practice agent has four tools: lookup_part, check_stock, price_quote, create_quote. The golden set includes 6 paraphrases of one task for the convergence score.</a:t>
            </a:r>
          </a:p>
          <a:p/>
          <a:p>
            <a:r>
              <a:t>Ask each pair to find one case where the outcome is right but the trajectory is wasteful, and one where the trajectory looks fine but the outcome is wrong.</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4: reliability across trials, cost, and security.</a:t>
            </a:r>
          </a:p>
          <a:p/>
          <a:p>
            <a:r>
              <a:t>Takeaways: Evaluate router choice and arguments separately. Compare SQL by results and run code only in a sandbox. Choose a trajectory match mode that fits the risk; grade outcomes too.</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reliability, cost, and security. Agents are not deterministic, so one good run proves very little. You will run two versions five times each and see why "worked once" and "works every time" are different numbers. You will measure cost per successful task. Then you attack the agent with prompt injections hidden in supplier emails, test a guardrail, and count what it misses and what it blocks by mistake. We use the OWASP Top 10 for Agentic Applications as our checklist.</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pass@k is the chance that at least one of k tries succeeds. That suits a developer who can retry. pass^k is the chance that all k tries succeed. That is closer to what a customer sees when they ask the same thing on different days.</a:t>
            </a:r>
          </a:p>
          <a:p/>
          <a:p>
            <a:r>
              <a:t>The bars assume each trial succeeds 80% of the time, independently. pass@k climbs toward 100% while pass^k falls to about 17% at k = 8. Same agent, very different story.</a:t>
            </a:r>
          </a:p>
          <a:p/>
          <a:p>
            <a:r>
              <a:t>Real data: in the tau-bench paper (arXiv 2406.12045), a strong model scored under 50% pass^1 on the retail domain, and pass^8 fell below 25%. Run at least 3 to 5 trials per task and report both numbers.</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Evaluation-driven development: every change to prompts, tool descriptions, router logic, skill structure, or model is an experiment with a before and after score on the same dataset.</a:t>
            </a:r>
          </a:p>
          <a:p/>
          <a:p>
            <a:r>
              <a:t>Small samples mislead. With 30 items, a jump from 80% to 87% is two items, well inside the noise. Use a confidence interval (Wilson interval or a bootstrap), or a paired test on the same items.</a:t>
            </a:r>
          </a:p>
          <a:p/>
          <a:p>
            <a:r>
              <a:t>Cost per successful task is the honest cost number: a cheap model that fails half the time can cost more per success than a pricier one. Put cost and quality on one chart and choose from the front edge (the Pareto frontier).</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SWE-bench Verified is 500 human-validated GitHub issues scored by percent resolved. tau2-bench adds a dual-control telecom domain where the user also acts. GAIA tests general-assistant research; WebArena tests web tasks; OSWorld has 369 desktop tasks.</a:t>
            </a:r>
          </a:p>
          <a:p/>
          <a:p>
            <a:r>
              <a:t>A leaderboard number reflects the model plus its scaffold (prompts, tools, retries). It may be inflated by training-data contamination. In 2026, researchers also showed that weak graders on several agent benchmarks could be exploited to reach near-perfect scores without solving tasks.</a:t>
            </a:r>
          </a:p>
          <a:p/>
          <a:p>
            <a:r>
              <a:t>Lesson: use benchmarks to shortlist models, then decide with your own golden set and graders.</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full OWASP list (genai.owasp.org): ASI01 Agent Goal Hijack, ASI02 Tool Misuse, ASI03 Identity and Privilege Abuse, ASI04 Agentic Supply Chain, ASI05 Unexpected Code Execution, ASI06 Memory and Context Poisoning, ASI07 Insecure Inter-Agent Communication, ASI08 Cascading Failures, ASI09 Human-Agent Trust Exploitation, ASI10 Rogue Agents.</a:t>
            </a:r>
          </a:p>
          <a:p/>
          <a:p>
            <a:r>
              <a:t>Indirect prompt injection is the agent-specific threat: the attacker never talks to the agent. They plant instructions in a supplier email or web page that the agent reads with a tool. AgentDojo (arXiv 2406.13352) is a benchmark of exactly these attacks.</a:t>
            </a:r>
          </a:p>
          <a:p/>
          <a:p>
            <a:r>
              <a:t>Guardrails are runtime evals: input and output classifiers (for example Llama Guard), schema validation of tool arguments, tool allowlists (NeMo Guardrails supports tool-call rails). Evaluate a guardrail like any classifier: how many attacks it misses, how many good requests it blocks, and how much latency it adds.</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v2 changes one thing: the tool description for place_order now states that orders over $5,000 need human approval. Pairs decide whether v2 is better with their own numbers.</a:t>
            </a:r>
          </a:p>
          <a:p/>
          <a:p>
            <a:r>
              <a:t>The 12 injection cases come from the lab guide; mix of obvious and subtle. Add 12 benign supplier emails so false alarms can be measured. Red-team only the sandbox agent; never test systems you do not own.</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5: tracing, online evals, monitoring, and governance.</a:t>
            </a:r>
          </a:p>
          <a:p/>
          <a:p>
            <a:r>
              <a:t>Discussion questions: Did v2 beat v1 by more than the noise? Which injection got through, and which control would stop it?</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5 agenda. Take the start-of-session attendance check and read the data rules aloud before any hands-on work.</a:t>
            </a:r>
          </a:p>
          <a:p/>
          <a:p>
            <a:r>
              <a:t>From the course video: Session five is operations. Tracing with OpenTelemetry, online evaluations on live traffic, alerts, safe releases, and incident reviews. For your capstone, you write and present an evaluation and operations plan for an agent.</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Instrumentation creates spans, an exporter sends them, and a collector or platform stores and displays them. OpenTelemetry's GenAI semantic conventions standardize names such as gen_ai.operation.name (invoke_agent, execute_tool, chat), gen_ai.request.model, and gen_ai.usage.input_tokens and output_tokens.</a:t>
            </a:r>
          </a:p>
          <a:p/>
          <a:p>
            <a:r>
              <a:t>Platforms: Arize Phoenix, Langfuse, LangSmith, Braintrust, W&amp;B Weave, Datadog LLM Observability, and MLflow all accept or export OpenTelemetry-style traces. The employer chooses; the concepts are the same.</a:t>
            </a:r>
          </a:p>
          <a:p/>
          <a:p>
            <a:r>
              <a:t>Message content capture is off by default in the conventions for privacy. If you turn it on, redact first, limit who can see traces, and set retention. Under Massachusetts rules, a trace with a name plus an account number is personal information that needs protecting.</a:t>
            </a:r>
          </a:p>
        </p:txBody>
      </p:sp>
      <p:sp>
        <p:nvSpPr>
          <p:cNvPr id="4" name="Slide Number Placeholder 3"/>
          <p:cNvSpPr>
            <a:spLocks noGrp="1"/>
          </p:cNvSpPr>
          <p:nvPr>
            <p:ph type="sldNum" idx="12"/>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Offline evaluation uses fixed datasets: reproducible, needs no users, easy to debug, ideal for regression tests and experiments. Online evaluation runs on live traffic: it shows real behavior, drift, and long-term effects.</a:t>
            </a:r>
          </a:p>
          <a:p/>
          <a:p>
            <a:r>
              <a:t>The center rule: use the same graders in both places, so a development score predicts production. Online, you usually sample (for example 5 to 10% of traces for LLM judges) to control cost, and run cheap code checks and guardrails on everything.</a:t>
            </a:r>
          </a:p>
          <a:p/>
          <a:p>
            <a:r>
              <a:t>The bottom arrow closes the loop: every production failure becomes a new test case.</a:t>
            </a:r>
          </a:p>
        </p:txBody>
      </p:sp>
      <p:sp>
        <p:nvSpPr>
          <p:cNvPr id="4" name="Slide Number Placeholder 3"/>
          <p:cNvSpPr>
            <a:spLocks noGrp="1"/>
          </p:cNvSpPr>
          <p:nvPr>
            <p:ph type="sldNum" idx="12"/>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Monitoring metrics map to the eval suite: completion rate, convergence, judge pass rate on sampled traffic, cost per task, latency, and user feedback. Cluster new inputs, for example with embeddings, to find topics the agent was never tested on.</a:t>
            </a:r>
          </a:p>
          <a:p/>
          <a:p>
            <a:r>
              <a:t>Example SLO for Merrimack Freight's agent: 95% of status requests resolved without human handoff, p95 under 8 seconds, zero invented delivery dates on sampled review.</a:t>
            </a:r>
          </a:p>
          <a:p/>
          <a:p>
            <a:r>
              <a:t>Release pattern: run the new version in shadow on copied traffic, then canary to a small share of users, then an A/B test with a pre-agreed success metric. Keep a kill switch that routes to humans.</a:t>
            </a:r>
          </a:p>
        </p:txBody>
      </p:sp>
      <p:sp>
        <p:nvSpPr>
          <p:cNvPr id="4" name="Slide Number Placeholder 3"/>
          <p:cNvSpPr>
            <a:spLocks noGrp="1"/>
          </p:cNvSpPr>
          <p:nvPr>
            <p:ph type="sldNum" idx="12"/>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Governance turns your evaluation work into evidence a manager, customer, or auditor can read. The eval report is the core artifact: what was tested, with which data and graders, the results with uncertainty, and the known gaps.</a:t>
            </a:r>
          </a:p>
          <a:p/>
          <a:p>
            <a:r>
              <a:t>NIST AI RMF's Measure function maps directly to this course. The EU AI Act adds testing and risk-management duties for high-risk systems if a company sells into the EU; mention it at awareness level. This course is training, not legal advice.</a:t>
            </a:r>
          </a:p>
          <a:p/>
          <a:p>
            <a:r>
              <a:t>Tie back to FAST-10 for the policy side.</a:t>
            </a:r>
          </a:p>
        </p:txBody>
      </p:sp>
      <p:sp>
        <p:nvSpPr>
          <p:cNvPr id="4" name="Slide Number Placeholder 3"/>
          <p:cNvSpPr>
            <a:spLocks noGrp="1"/>
          </p:cNvSpPr>
          <p:nvPr>
            <p:ph type="sldNum" idx="12"/>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capstone pulls together all five worksheets. Use the template in the lab guide.</a:t>
            </a:r>
          </a:p>
          <a:p/>
          <a:p>
            <a:r>
              <a:t>Score each plan with the rubric on the next slide. Trainees who do not reach Meets may resubmit once within the course window.</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Takeaways: Trace every step, and protect traces like the data they hold. Use the same graders offline and online; feed failures back. Release behind gates and document what you tested.</a:t>
            </a:r>
          </a:p>
        </p:txBody>
      </p:sp>
      <p:sp>
        <p:nvSpPr>
          <p:cNvPr id="4" name="Slide Number Placeholder 3"/>
          <p:cNvSpPr>
            <a:spLocks noGrp="1"/>
          </p:cNvSpPr>
          <p:nvPr>
            <p:ph type="sldNum" idx="12"/>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five sessions (start and end check). Five lab deliverables (W1 to W5) scored complete / incomplete against written criteria. Pre- and post-course knowledge check drawn from the 30-item quiz bank; gain reported per trainee; 80% on the post-check to meet. Capstone Agent Evaluation and Operations Plan scored Meets on every rubric criterion (one resubmission allowed). Post-course confidence survey and a 60-day follow-up asking whether the trainee applied an eval or monitoring practice at work.</a:t>
            </a:r>
          </a:p>
        </p:txBody>
      </p:sp>
      <p:sp>
        <p:nvSpPr>
          <p:cNvPr id="4" name="Slide Number Placeholder 3"/>
          <p:cNvSpPr>
            <a:spLocks noGrp="1"/>
          </p:cNvSpPr>
          <p:nvPr>
            <p:ph type="sldNum" idx="12"/>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every session, start to finish, turn in five lab worksheets, and score Meets on the capstone. Attendance is recorded at the opening and at dismissal. Watching a recording does not count.</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Evaluation, guardrail, and monitoring skills support AWS Certified AI Practitioner (AIF-C01) Domains 3 and 5 (evaluating foundation-model applications; security and governance); see FAST-12. Trainees receive a 7formations certificate of completion.</a:t>
            </a:r>
          </a:p>
          <a:p/>
          <a:p>
            <a:r>
              <a:t>From the course video: When you finish, you will have a working evaluation suite, a plan you can take to your team, and a habit: never trust an agent you have not measured.</a:t>
            </a:r>
          </a:p>
        </p:txBody>
      </p:sp>
      <p:sp>
        <p:nvSpPr>
          <p:cNvPr id="4" name="Slide Number Placeholder 3"/>
          <p:cNvSpPr>
            <a:spLocks noGrp="1"/>
          </p:cNvSpPr>
          <p:nvPr>
            <p:ph type="sldNum" idx="12"/>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5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FAST-13</a:t>
            </a:r>
          </a:p>
          <a:p>
            <a:pPr algn="ctr" marL="0" indent="0">
              <a:lnSpc>
                <a:spcPct val="95000"/>
              </a:lnSpc>
              <a:spcBef>
                <a:spcPts val="0"/>
              </a:spcBef>
              <a:spcAft>
                <a:spcPts val="0"/>
              </a:spcAft>
              <a:buNone/>
            </a:pPr>
            <a:r>
              <a:rPr lang="en-US" sz="2800" b="0">
                <a:solidFill>
                  <a:srgbClr val="FF0000"/>
                </a:solidFill>
                <a:latin typeface="Arial"/>
                <a:ea typeface="Arial"/>
                <a:cs typeface="Arial"/>
              </a:rPr>
              <a:t>Evaluating and Operating Agentic AI Systems</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Graders, Trajectories, Red-Teaming, and Production Monitoring</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15 hours  |  5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300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(Why agents fail and how to see it)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Why agent evals matter</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Agent anatomy and failure points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Tasks, trials, graders, traces, outcomes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Error analysis first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The evaluation cycle</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(Graders you can trust)</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Code-based graders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LLM-as-judge design and bias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Validating judges; human annotation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Golden datasets and synthetic data</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(Evaluating agent behavior end to end)</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Router and tool-call evals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Skill evals: retrieval, SQL, code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Trajectory evals: match modes and convergence</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Planning, reflection, outcome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Multi-turn, multi-agent, memory, computer use</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15 hours  |  5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300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(Reliability, cost, and security)</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pass@k vs pass^k</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Experiments, gates, cost, latency</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Agent benchmarks and their limits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Security, red-teaming, guardrails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5</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(Operating agents in production)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Tracing and privacy</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Offline vs. online evaluation</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Monitoring, releases, incidents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Governance and documentation</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5</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Run error analysis on agent traces and turn observed failures into a prioritized failure taxonomy and evaluation plan.</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Build code-based graders, LLM judges validated against human labels, and a human review rubric, and match each grader to a failure mode.</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Evaluate router decisions, tool calls and arguments, skills, trajectories, and final outcomes of a multi-step agent against a golden dataset.</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Measure reliability (pass@k and pass^k), cost per successful task, and latency across repeated trials, and compare two agent versions behind a release gate.</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Red-team an agent against the OWASP Top 10 for Agentic Applications, with prompt-injection cases, and report guardrail miss and false-alarm rates.</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Design production tracing, online evaluation, monitoring, and incident review for an agent, with privacy controls that meet Massachusetts data rules.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a:xfrm>
            <a:off x="1097280"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Software developers and engineers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Data analysts and data scientists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IT and systems administrators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product owners and product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QA and test engineers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Technical support and solutions staff</a:t>
            </a:r>
          </a:p>
        </p:txBody>
      </p:sp>
      <p:sp>
        <p:nvSpPr>
          <p:cNvPr id="4" name="Text Placeholder 3"/>
          <p:cNvSpPr>
            <a:spLocks noGrp="1"/>
          </p:cNvSpPr>
          <p:nvPr>
            <p:ph type="body" idx="2"/>
          </p:nvPr>
        </p:nvSpPr>
        <p:spPr>
          <a:xfrm>
            <a:off x="6519672" y="2121408"/>
            <a:ext cx="4636008" cy="3154680"/>
          </a:xfrm>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Logistics and distribution</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Software and IT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55" name="TextBox 454"/>
          <p:cNvSpPr txBox="1"/>
          <p:nvPr/>
        </p:nvSpPr>
        <p:spPr>
          <a:xfrm>
            <a:off x="1097280" y="5440680"/>
            <a:ext cx="10058400" cy="64008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FF0000"/>
                </a:solidFill>
                <a:latin typeface="Source Sans Pro"/>
                <a:ea typeface="Source Sans Pro"/>
                <a:cs typeface="Source Sans Pro"/>
              </a:rPr>
              <a:t>Workforce training only: trainees practice on provider-built agents in a sandbox. No consulting, model development, or implementation on employer systems.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sandbox and technical data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 the lab sandbox</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Provider container with no route to your network</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Short-lived lab API keys with a hard spend cap</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Model-written code runs only in an isolated runner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Practice agents touch fictional tables only</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trace or dataset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Real customer, patient, or employee records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Production logs or traces from your employer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Real API keys, passwords, connection strings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An agent with write access to real systems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Why agents fail and how to see it</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Why agent evals matter</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Agent anatomy and failure points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Tasks, trials, graders, traces, outcomes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Error analysis first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The evaluation cycle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1: Error analysis on shipment-agent traces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When agents fail, someone pays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Public cases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Airline chatbot invented a refund policy; the airline was held liable (2024)</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City chatbot told business owners to break labor and housing rules (2024)</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Dealer chatbot "agreed" to sell an SUV for $1 (2023)</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Search summary suggested glue to keep cheese on pizza (2024)</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What failure costs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Safety and legal liability</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Money: refunds, wrong orders, wasted tokens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Trust: customers and staff stop using it</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Agents act, so a wrong answer becomes a wrong action</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Anatomy of an agent and where it breaks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cxnSp>
        <p:nvCxnSpPr>
          <p:cNvPr id="194" name="Connector 193"/>
          <p:cNvCxnSpPr/>
          <p:nvPr/>
        </p:nvCxnSpPr>
        <p:spPr>
          <a:xfrm>
            <a:off x="2834640" y="2286000"/>
            <a:ext cx="7863840" cy="0"/>
          </a:xfrm>
          <a:prstGeom prst="line">
            <a:avLst/>
          </a:prstGeom>
          <a:ln w="19050">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2834640" y="1965960"/>
            <a:ext cx="7863840" cy="301752"/>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FF0000"/>
                </a:solidFill>
                <a:latin typeface="Source Sans Pro"/>
                <a:ea typeface="Source Sans Pro"/>
                <a:cs typeface="Source Sans Pro"/>
              </a:rPr>
              <a:t>TRAJECTORY EVAL: the whole path, its length, loops, and error recovery</a:t>
            </a:r>
          </a:p>
        </p:txBody>
      </p:sp>
      <p:sp>
        <p:nvSpPr>
          <p:cNvPr id="196" name="Rounded Rectangle 195"/>
          <p:cNvSpPr/>
          <p:nvPr/>
        </p:nvSpPr>
        <p:spPr>
          <a:xfrm>
            <a:off x="822960" y="3154680"/>
            <a:ext cx="1645920" cy="91440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User request</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"Status of MF-20417?"</a:t>
            </a:r>
          </a:p>
        </p:txBody>
      </p:sp>
      <p:sp>
        <p:nvSpPr>
          <p:cNvPr id="197" name="Rounded Rectangle 196"/>
          <p:cNvSpPr/>
          <p:nvPr/>
        </p:nvSpPr>
        <p:spPr>
          <a:xfrm>
            <a:off x="2834640" y="3063240"/>
            <a:ext cx="1737360" cy="1097280"/>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Router</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picks tool and arguments</a:t>
            </a:r>
          </a:p>
        </p:txBody>
      </p:sp>
      <p:sp>
        <p:nvSpPr>
          <p:cNvPr id="198" name="Rounded Rectangle 197"/>
          <p:cNvSpPr/>
          <p:nvPr/>
        </p:nvSpPr>
        <p:spPr>
          <a:xfrm>
            <a:off x="5212080" y="2450592"/>
            <a:ext cx="2926080" cy="73152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Lookup skill</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write SQL, run query</a:t>
            </a:r>
          </a:p>
        </p:txBody>
      </p:sp>
      <p:cxnSp>
        <p:nvCxnSpPr>
          <p:cNvPr id="199" name="Connector 198"/>
          <p:cNvCxnSpPr/>
          <p:nvPr/>
        </p:nvCxnSpPr>
        <p:spPr>
          <a:xfrm flipV="1">
            <a:off x="4572000" y="2816352"/>
            <a:ext cx="640080" cy="795528"/>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0" name="Connector 199"/>
          <p:cNvCxnSpPr/>
          <p:nvPr/>
        </p:nvCxnSpPr>
        <p:spPr>
          <a:xfrm>
            <a:off x="8138160" y="2816352"/>
            <a:ext cx="640080" cy="795528"/>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1" name="Rounded Rectangle 200"/>
          <p:cNvSpPr/>
          <p:nvPr/>
        </p:nvSpPr>
        <p:spPr>
          <a:xfrm>
            <a:off x="5212080" y="3300984"/>
            <a:ext cx="2926080" cy="73152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Analyze skill</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summarize the rows</a:t>
            </a:r>
          </a:p>
        </p:txBody>
      </p:sp>
      <p:cxnSp>
        <p:nvCxnSpPr>
          <p:cNvPr id="202" name="Connector 201"/>
          <p:cNvCxnSpPr/>
          <p:nvPr/>
        </p:nvCxnSpPr>
        <p:spPr>
          <a:xfrm>
            <a:off x="4572000" y="3611880"/>
            <a:ext cx="640080" cy="54864"/>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3" name="Connector 202"/>
          <p:cNvCxnSpPr/>
          <p:nvPr/>
        </p:nvCxnSpPr>
        <p:spPr>
          <a:xfrm flipV="1">
            <a:off x="8138160" y="3611880"/>
            <a:ext cx="640080" cy="54864"/>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4" name="Rounded Rectangle 203"/>
          <p:cNvSpPr/>
          <p:nvPr/>
        </p:nvSpPr>
        <p:spPr>
          <a:xfrm>
            <a:off x="5212080" y="4151376"/>
            <a:ext cx="2926080" cy="73152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Action skill</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draft reply, update record</a:t>
            </a:r>
          </a:p>
        </p:txBody>
      </p:sp>
      <p:cxnSp>
        <p:nvCxnSpPr>
          <p:cNvPr id="205" name="Connector 204"/>
          <p:cNvCxnSpPr/>
          <p:nvPr/>
        </p:nvCxnSpPr>
        <p:spPr>
          <a:xfrm>
            <a:off x="4572000" y="3611880"/>
            <a:ext cx="640080" cy="905256"/>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6" name="Connector 205"/>
          <p:cNvCxnSpPr/>
          <p:nvPr/>
        </p:nvCxnSpPr>
        <p:spPr>
          <a:xfrm flipV="1">
            <a:off x="8138160" y="3611880"/>
            <a:ext cx="640080" cy="905256"/>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7" name="Rounded Rectangle 206"/>
          <p:cNvSpPr/>
          <p:nvPr/>
        </p:nvSpPr>
        <p:spPr>
          <a:xfrm>
            <a:off x="8778240" y="3154680"/>
            <a:ext cx="1920240" cy="914400"/>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Response</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and end state</a:t>
            </a:r>
          </a:p>
        </p:txBody>
      </p:sp>
      <p:cxnSp>
        <p:nvCxnSpPr>
          <p:cNvPr id="208" name="Connector 207"/>
          <p:cNvCxnSpPr/>
          <p:nvPr/>
        </p:nvCxnSpPr>
        <p:spPr>
          <a:xfrm>
            <a:off x="2468880" y="3611880"/>
            <a:ext cx="365760" cy="0"/>
          </a:xfrm>
          <a:prstGeom prst="line">
            <a:avLst/>
          </a:prstGeom>
          <a:ln w="2540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9" name="Rounded Rectangle 208"/>
          <p:cNvSpPr/>
          <p:nvPr/>
        </p:nvSpPr>
        <p:spPr>
          <a:xfrm>
            <a:off x="2834640" y="5029200"/>
            <a:ext cx="7863840" cy="384048"/>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262626"/>
                </a:solidFill>
                <a:latin typeface="Source Sans Pro"/>
                <a:ea typeface="Source Sans Pro"/>
                <a:cs typeface="Source Sans Pro"/>
              </a:rPr>
              <a:t>Memory: shared state across steps and turns</a:t>
            </a:r>
          </a:p>
        </p:txBody>
      </p:sp>
      <p:sp>
        <p:nvSpPr>
          <p:cNvPr id="210" name="Rounded Rectangle 209"/>
          <p:cNvSpPr/>
          <p:nvPr/>
        </p:nvSpPr>
        <p:spPr>
          <a:xfrm>
            <a:off x="822960" y="5559552"/>
            <a:ext cx="1645920" cy="713232"/>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INPUT</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golden-set task</a:t>
            </a:r>
          </a:p>
        </p:txBody>
      </p:sp>
      <p:sp>
        <p:nvSpPr>
          <p:cNvPr id="211" name="Rounded Rectangle 210"/>
          <p:cNvSpPr/>
          <p:nvPr/>
        </p:nvSpPr>
        <p:spPr>
          <a:xfrm>
            <a:off x="2743200" y="5559552"/>
            <a:ext cx="1920240" cy="713232"/>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ROUTER EVAL</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right tool? right args? no tool?</a:t>
            </a:r>
          </a:p>
        </p:txBody>
      </p:sp>
      <p:sp>
        <p:nvSpPr>
          <p:cNvPr id="212" name="Rounded Rectangle 211"/>
          <p:cNvSpPr/>
          <p:nvPr/>
        </p:nvSpPr>
        <p:spPr>
          <a:xfrm>
            <a:off x="5212080" y="5559552"/>
            <a:ext cx="2926080" cy="713232"/>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SKILL EVAL</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each step against its expectation</a:t>
            </a:r>
          </a:p>
        </p:txBody>
      </p:sp>
      <p:sp>
        <p:nvSpPr>
          <p:cNvPr id="213" name="Rounded Rectangle 212"/>
          <p:cNvSpPr/>
          <p:nvPr/>
        </p:nvSpPr>
        <p:spPr>
          <a:xfrm>
            <a:off x="8778240" y="5559552"/>
            <a:ext cx="1920240" cy="713232"/>
          </a:xfrm>
          <a:prstGeom prst="roundRect">
            <a:avLst>
              <a:gd name="adj" fmla="val 12000"/>
            </a:avLst>
          </a:prstGeom>
          <a:solidFill>
            <a:srgbClr val="FFFFFF"/>
          </a:solidFill>
          <a:ln w="2222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200" b="1">
                <a:solidFill>
                  <a:srgbClr val="FF0000"/>
                </a:solidFill>
                <a:latin typeface="Source Sans Pro"/>
                <a:ea typeface="Source Sans Pro"/>
                <a:cs typeface="Source Sans Pro"/>
              </a:rPr>
              <a:t>OUTCOME EVAL</a:t>
            </a:r>
          </a:p>
          <a:p>
            <a:pPr algn="ctr" marL="0" indent="0">
              <a:lnSpc>
                <a:spcPct val="100000"/>
              </a:lnSpc>
              <a:spcBef>
                <a:spcPts val="200"/>
              </a:spcBef>
              <a:spcAft>
                <a:spcPts val="0"/>
              </a:spcAft>
              <a:buNone/>
            </a:pPr>
            <a:r>
              <a:rPr lang="en-US" sz="1100" b="0">
                <a:solidFill>
                  <a:srgbClr val="FF0000"/>
                </a:solidFill>
                <a:latin typeface="Source Sans Pro"/>
                <a:ea typeface="Source Sans Pro"/>
                <a:cs typeface="Source Sans Pro"/>
              </a:rPr>
              <a:t>is the end state right?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words we will use all week</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Key terms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Task: one input plus success criteria</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Trial: one run of a task (run several)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Grader: logic that scores a run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Trace: record of every step and tool call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Outcome: final state of the world</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Why software tests are not enough</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Same input can give different runs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Many valid paths can reach a good result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Models, inputs, and APIs change under you</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Fixes come from prompts, tools, and data</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Error analysis before metrics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Read 30 to 50 realistic traces from start to finish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Open coding: note the first thing that went wrong in each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Axial coding: group the notes into failure modes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Count them, then write evals for the biggest first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Generic metrics miss the failures your agent actually has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evaluation cycle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cxnSp>
        <p:nvCxnSpPr>
          <p:cNvPr id="194" name="Connector 193"/>
          <p:cNvCxnSpPr/>
          <p:nvPr/>
        </p:nvCxnSpPr>
        <p:spPr>
          <a:xfrm>
            <a:off x="7249594" y="2676997"/>
            <a:ext cx="909094" cy="232989"/>
          </a:xfrm>
          <a:prstGeom prst="line">
            <a:avLst/>
          </a:prstGeom>
          <a:ln w="2857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5" name="Connector 194"/>
          <p:cNvCxnSpPr/>
          <p:nvPr/>
        </p:nvCxnSpPr>
        <p:spPr>
          <a:xfrm>
            <a:off x="9327523" y="3808658"/>
            <a:ext cx="0" cy="465979"/>
          </a:xfrm>
          <a:prstGeom prst="line">
            <a:avLst/>
          </a:prstGeom>
          <a:ln w="2857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6" name="Connector 195"/>
          <p:cNvCxnSpPr/>
          <p:nvPr/>
        </p:nvCxnSpPr>
        <p:spPr>
          <a:xfrm flipH="1">
            <a:off x="7249594" y="5173309"/>
            <a:ext cx="909094" cy="232989"/>
          </a:xfrm>
          <a:prstGeom prst="line">
            <a:avLst/>
          </a:prstGeom>
          <a:ln w="2857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7" name="Connector 196"/>
          <p:cNvCxnSpPr/>
          <p:nvPr/>
        </p:nvCxnSpPr>
        <p:spPr>
          <a:xfrm flipH="1" flipV="1">
            <a:off x="4002831" y="5173309"/>
            <a:ext cx="909094" cy="232989"/>
          </a:xfrm>
          <a:prstGeom prst="line">
            <a:avLst/>
          </a:prstGeom>
          <a:ln w="2857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8" name="Connector 197"/>
          <p:cNvCxnSpPr/>
          <p:nvPr/>
        </p:nvCxnSpPr>
        <p:spPr>
          <a:xfrm flipV="1">
            <a:off x="2833996" y="3808658"/>
            <a:ext cx="0" cy="465979"/>
          </a:xfrm>
          <a:prstGeom prst="line">
            <a:avLst/>
          </a:prstGeom>
          <a:ln w="2857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9" name="Connector 198"/>
          <p:cNvCxnSpPr/>
          <p:nvPr/>
        </p:nvCxnSpPr>
        <p:spPr>
          <a:xfrm flipV="1">
            <a:off x="4002831" y="2676997"/>
            <a:ext cx="909094" cy="232989"/>
          </a:xfrm>
          <a:prstGeom prst="line">
            <a:avLst/>
          </a:prstGeom>
          <a:ln w="28575">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0" name="Rounded Rectangle 199"/>
          <p:cNvSpPr/>
          <p:nvPr/>
        </p:nvSpPr>
        <p:spPr>
          <a:xfrm>
            <a:off x="4937760" y="2020823"/>
            <a:ext cx="2286000" cy="713232"/>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1. Collect traces</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production</a:t>
            </a:r>
          </a:p>
        </p:txBody>
      </p:sp>
      <p:sp>
        <p:nvSpPr>
          <p:cNvPr id="201" name="Rounded Rectangle 200"/>
          <p:cNvSpPr/>
          <p:nvPr/>
        </p:nvSpPr>
        <p:spPr>
          <a:xfrm>
            <a:off x="8184523" y="2852927"/>
            <a:ext cx="2286000" cy="713232"/>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2. Error analysis</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failure taxonomy</a:t>
            </a:r>
          </a:p>
        </p:txBody>
      </p:sp>
      <p:sp>
        <p:nvSpPr>
          <p:cNvPr id="202" name="Rounded Rectangle 201"/>
          <p:cNvSpPr/>
          <p:nvPr/>
        </p:nvSpPr>
        <p:spPr>
          <a:xfrm>
            <a:off x="8184523" y="4517136"/>
            <a:ext cx="2286000" cy="713232"/>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3. Grow the dataset</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golden + failure sets</a:t>
            </a:r>
          </a:p>
        </p:txBody>
      </p:sp>
      <p:sp>
        <p:nvSpPr>
          <p:cNvPr id="203" name="Rounded Rectangle 202"/>
          <p:cNvSpPr/>
          <p:nvPr/>
        </p:nvSpPr>
        <p:spPr>
          <a:xfrm>
            <a:off x="4937760" y="5349240"/>
            <a:ext cx="2286000" cy="713232"/>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4. Run evals</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and experiments</a:t>
            </a:r>
          </a:p>
        </p:txBody>
      </p:sp>
      <p:sp>
        <p:nvSpPr>
          <p:cNvPr id="204" name="Rounded Rectangle 203"/>
          <p:cNvSpPr/>
          <p:nvPr/>
        </p:nvSpPr>
        <p:spPr>
          <a:xfrm>
            <a:off x="1690996" y="4517136"/>
            <a:ext cx="2286000" cy="713232"/>
          </a:xfrm>
          <a:prstGeom prst="roundRect">
            <a:avLst>
              <a:gd name="adj" fmla="val 12000"/>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5. Release gate</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no regressions</a:t>
            </a:r>
          </a:p>
        </p:txBody>
      </p:sp>
      <p:sp>
        <p:nvSpPr>
          <p:cNvPr id="205" name="Rounded Rectangle 204"/>
          <p:cNvSpPr/>
          <p:nvPr/>
        </p:nvSpPr>
        <p:spPr>
          <a:xfrm>
            <a:off x="1690996" y="2852927"/>
            <a:ext cx="2286000" cy="713232"/>
          </a:xfrm>
          <a:prstGeom prst="roundRect">
            <a:avLst>
              <a:gd name="adj" fmla="val 12000"/>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6. Monitor online</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sampled graders, alerts</a:t>
            </a:r>
          </a:p>
        </p:txBody>
      </p:sp>
      <p:sp>
        <p:nvSpPr>
          <p:cNvPr id="206" name="Oval 205"/>
          <p:cNvSpPr/>
          <p:nvPr/>
        </p:nvSpPr>
        <p:spPr>
          <a:xfrm>
            <a:off x="4480560" y="3328415"/>
            <a:ext cx="3200400" cy="1426464"/>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1">
                <a:solidFill>
                  <a:srgbClr val="FFFFFF"/>
                </a:solidFill>
                <a:latin typeface="Source Sans Pro"/>
                <a:ea typeface="Source Sans Pro"/>
                <a:cs typeface="Source Sans Pro"/>
              </a:rPr>
              <a:t>Judge loop</a:t>
            </a:r>
          </a:p>
          <a:p>
            <a:pPr algn="ctr" marL="0" indent="0">
              <a:lnSpc>
                <a:spcPct val="100000"/>
              </a:lnSpc>
              <a:spcBef>
                <a:spcPts val="200"/>
              </a:spcBef>
              <a:spcAft>
                <a:spcPts val="0"/>
              </a:spcAft>
              <a:buNone/>
            </a:pPr>
            <a:r>
              <a:rPr lang="en-US" sz="1200" b="0">
                <a:solidFill>
                  <a:srgbClr val="FFFFFF"/>
                </a:solidFill>
                <a:latin typeface="Source Sans Pro"/>
                <a:ea typeface="Source Sans Pro"/>
                <a:cs typeface="Source Sans Pro"/>
              </a:rPr>
              <a:t>disputed judge labels go to humans; their labels recalibrate the judge</a:t>
            </a:r>
          </a:p>
        </p:txBody>
      </p:sp>
      <p:sp>
        <p:nvSpPr>
          <p:cNvPr id="207" name="TextBox 206"/>
          <p:cNvSpPr txBox="1"/>
          <p:nvPr/>
        </p:nvSpPr>
        <p:spPr>
          <a:xfrm>
            <a:off x="8503920" y="5897880"/>
            <a:ext cx="2743200" cy="320040"/>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Dark = production   Blue = development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1: Error analysis on shipment-agent traces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Read 40 fictional ShipTrack traces from Merrimack Freight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Open-code the first failure in each trace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Group notes into 4 to 7 failure modes and count them</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Pick the top 3 and propose a grader for each</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Failure taxonomy and evaluation plan</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traces in the provider sandbox; no real shipment or customer data</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Agents act, so failures become actions with real costs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Evaluate the router, skills, trajectory, and outcome separately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Start with error analysis, not generic metrics</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failure mode in your taxonomy would hurt a customer most?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changes outside your code could break an agent next month?</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Graders you can trust</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Code-based graders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LLM-as-judge design and bias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Validating judges; human annotation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Golden datasets and synthetic data</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Graders and a validated judge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Code-based graders: check what code can check</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Good uses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Valid JSON with the required fields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Regex: order IDs, dates, phone formats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Numeric match to a known answer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End state: was the ticket really created?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Banned content: competitor names, SSN patterns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Limits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Cannot judge tone or helpfulness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Brittle when formats change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Easy to game, for example keyword stuffing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Rule: if code can check it, use code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LLM judges: design and known biases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Design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One criterion per judge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Binary or few labels, not 1-10 scores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Rubric with pass and fail examples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Ask for reasons first, then the label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Low temperature; log the judge version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Biases to control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Position: favors the first answer; swap order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Verbosity: favors longer answers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Self-preference: favors its own model family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Inconsistency: run twice or use a small jury</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Trust, but verify: judges and human labels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Validate the judge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Hold out 50 to 100 human-labeled items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Read the confusion matrix, not just % agreement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Cohen's kappa corrects for chance agreement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Re-validate whenever the judge model changes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Human review that holds up</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Written rubric plus edge-case examples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Calibration round before real labeling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Two labelers on a sample; measure kappa</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Adjudicate disagreements; update the rubric</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Thumbs, edits, escalations: weak labels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Building a golden dataset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Each item: input, expected outcome, expected tools, notes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Steps: pick tasks, curate inputs, write rubric, annotate, adjudicate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Coverage matrix: task type x difficulty x persona</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Synthetic items fill gaps; a human reviews each one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with 30 or more; add every production failure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Graders and a validated judge</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30 golden items for the Pioneer Valley Mutual coverage helper</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two code graders: JSON schema and policy-number format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one LLM judge: faithful / unfaithful to the policy text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Label 20 items in pairs; compute kappa and judge agreement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Golden dataset, graders, and judge-agreement report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policy handbook and customers; no real policy or claim data</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Use code wherever code can decide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Judges need narrow criteria, discrete labels, and bias controls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Validate judges against human labels with kappa</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Where did your judge disagree with you, and why?</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cell of your coverage matrix is still empty?</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Evaluating agent behavior end to end</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Router and tool-call evals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Skill evals: retrieval, SQL, code</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Trajectory evals: match modes and convergence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Planning, reflection, outcome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Multi-turn, multi-agent, memory, computer use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Lab 3: Component and trajectory scorecard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8.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Router evals: right tool, right arguments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Router questions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Did it pick the right tool?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Did it extract the right arguments?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Should it have called no tool at all?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Did it over- or under-use tools?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How to grade tool calls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Schema check: types and required fields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AST match: same function and arguments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Executable match: same result when run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Order rules for parallel and multi-turn calls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Skill evals: grade each step</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Retrieval (RAG) skill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Retrieval relevance of each document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Faithfulness: answer supported by context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Citation points to the right source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Correctness against a reference answer</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SQL and code skills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Query runs without error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Result matches the reference result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Generated code runs in an isolated runner</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Never exec() model code in the agent process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Trajectory evaluation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TextBox 193"/>
          <p:cNvSpPr txBox="1"/>
          <p:nvPr/>
        </p:nvSpPr>
        <p:spPr>
          <a:xfrm>
            <a:off x="822960" y="2103120"/>
            <a:ext cx="1600200" cy="54864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500" b="1">
                <a:solidFill>
                  <a:srgbClr val="262626"/>
                </a:solidFill>
                <a:latin typeface="Source Sans Pro"/>
                <a:ea typeface="Source Sans Pro"/>
                <a:cs typeface="Source Sans Pro"/>
              </a:rPr>
              <a:t>Reference</a:t>
            </a:r>
          </a:p>
        </p:txBody>
      </p:sp>
      <p:sp>
        <p:nvSpPr>
          <p:cNvPr id="195" name="Rounded Rectangle 194"/>
          <p:cNvSpPr/>
          <p:nvPr/>
        </p:nvSpPr>
        <p:spPr>
          <a:xfrm>
            <a:off x="2514600" y="2103120"/>
            <a:ext cx="1828800" cy="54864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lookup_part</a:t>
            </a:r>
          </a:p>
        </p:txBody>
      </p:sp>
      <p:cxnSp>
        <p:nvCxnSpPr>
          <p:cNvPr id="196" name="Connector 195"/>
          <p:cNvCxnSpPr/>
          <p:nvPr/>
        </p:nvCxnSpPr>
        <p:spPr>
          <a:xfrm>
            <a:off x="4343400" y="2377439"/>
            <a:ext cx="347472" cy="0"/>
          </a:xfrm>
          <a:prstGeom prst="line">
            <a:avLst/>
          </a:prstGeom>
          <a:ln w="1905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7" name="Rounded Rectangle 196"/>
          <p:cNvSpPr/>
          <p:nvPr/>
        </p:nvSpPr>
        <p:spPr>
          <a:xfrm>
            <a:off x="4690872" y="2103120"/>
            <a:ext cx="1828800" cy="54864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check_stock</a:t>
            </a:r>
          </a:p>
        </p:txBody>
      </p:sp>
      <p:cxnSp>
        <p:nvCxnSpPr>
          <p:cNvPr id="198" name="Connector 197"/>
          <p:cNvCxnSpPr/>
          <p:nvPr/>
        </p:nvCxnSpPr>
        <p:spPr>
          <a:xfrm>
            <a:off x="6519672" y="2377439"/>
            <a:ext cx="347472" cy="0"/>
          </a:xfrm>
          <a:prstGeom prst="line">
            <a:avLst/>
          </a:prstGeom>
          <a:ln w="1905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9" name="Rounded Rectangle 198"/>
          <p:cNvSpPr/>
          <p:nvPr/>
        </p:nvSpPr>
        <p:spPr>
          <a:xfrm>
            <a:off x="6867144" y="2103120"/>
            <a:ext cx="1828800" cy="54864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price_quote</a:t>
            </a:r>
          </a:p>
        </p:txBody>
      </p:sp>
      <p:cxnSp>
        <p:nvCxnSpPr>
          <p:cNvPr id="200" name="Connector 199"/>
          <p:cNvCxnSpPr/>
          <p:nvPr/>
        </p:nvCxnSpPr>
        <p:spPr>
          <a:xfrm>
            <a:off x="8695944" y="2377439"/>
            <a:ext cx="347472" cy="0"/>
          </a:xfrm>
          <a:prstGeom prst="line">
            <a:avLst/>
          </a:prstGeom>
          <a:ln w="1905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1" name="Rounded Rectangle 200"/>
          <p:cNvSpPr/>
          <p:nvPr/>
        </p:nvSpPr>
        <p:spPr>
          <a:xfrm>
            <a:off x="9043416" y="2103120"/>
            <a:ext cx="1828800" cy="54864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create_quote</a:t>
            </a:r>
          </a:p>
        </p:txBody>
      </p:sp>
      <p:sp>
        <p:nvSpPr>
          <p:cNvPr id="202" name="TextBox 201"/>
          <p:cNvSpPr txBox="1"/>
          <p:nvPr/>
        </p:nvSpPr>
        <p:spPr>
          <a:xfrm>
            <a:off x="822960" y="2761488"/>
            <a:ext cx="1600200" cy="54864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500" b="1">
                <a:solidFill>
                  <a:srgbClr val="262626"/>
                </a:solidFill>
                <a:latin typeface="Source Sans Pro"/>
                <a:ea typeface="Source Sans Pro"/>
                <a:cs typeface="Source Sans Pro"/>
              </a:rPr>
              <a:t>Agent run</a:t>
            </a:r>
          </a:p>
        </p:txBody>
      </p:sp>
      <p:sp>
        <p:nvSpPr>
          <p:cNvPr id="203" name="Rounded Rectangle 202"/>
          <p:cNvSpPr/>
          <p:nvPr/>
        </p:nvSpPr>
        <p:spPr>
          <a:xfrm>
            <a:off x="2514600" y="2761488"/>
            <a:ext cx="1828800" cy="54864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lookup_part</a:t>
            </a:r>
          </a:p>
        </p:txBody>
      </p:sp>
      <p:cxnSp>
        <p:nvCxnSpPr>
          <p:cNvPr id="204" name="Connector 203"/>
          <p:cNvCxnSpPr/>
          <p:nvPr/>
        </p:nvCxnSpPr>
        <p:spPr>
          <a:xfrm>
            <a:off x="4343400" y="3035808"/>
            <a:ext cx="347472" cy="0"/>
          </a:xfrm>
          <a:prstGeom prst="line">
            <a:avLst/>
          </a:prstGeom>
          <a:ln w="1905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5" name="Rounded Rectangle 204"/>
          <p:cNvSpPr/>
          <p:nvPr/>
        </p:nvSpPr>
        <p:spPr>
          <a:xfrm>
            <a:off x="4690872" y="2761488"/>
            <a:ext cx="1828800" cy="548640"/>
          </a:xfrm>
          <a:prstGeom prst="roundRect">
            <a:avLst>
              <a:gd name="adj" fmla="val 12000"/>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lookup_part  (repeat)</a:t>
            </a:r>
          </a:p>
        </p:txBody>
      </p:sp>
      <p:cxnSp>
        <p:nvCxnSpPr>
          <p:cNvPr id="206" name="Connector 205"/>
          <p:cNvCxnSpPr/>
          <p:nvPr/>
        </p:nvCxnSpPr>
        <p:spPr>
          <a:xfrm>
            <a:off x="6519672" y="3035808"/>
            <a:ext cx="347472" cy="0"/>
          </a:xfrm>
          <a:prstGeom prst="line">
            <a:avLst/>
          </a:prstGeom>
          <a:ln w="1905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7" name="Rounded Rectangle 206"/>
          <p:cNvSpPr/>
          <p:nvPr/>
        </p:nvSpPr>
        <p:spPr>
          <a:xfrm>
            <a:off x="6867144" y="2761488"/>
            <a:ext cx="1828800" cy="54864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price_quote</a:t>
            </a:r>
          </a:p>
        </p:txBody>
      </p:sp>
      <p:cxnSp>
        <p:nvCxnSpPr>
          <p:cNvPr id="208" name="Connector 207"/>
          <p:cNvCxnSpPr/>
          <p:nvPr/>
        </p:nvCxnSpPr>
        <p:spPr>
          <a:xfrm>
            <a:off x="8695944" y="3035808"/>
            <a:ext cx="347472" cy="0"/>
          </a:xfrm>
          <a:prstGeom prst="line">
            <a:avLst/>
          </a:prstGeom>
          <a:ln w="19050">
            <a:solidFill>
              <a:srgbClr val="3F3F3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9" name="Rounded Rectangle 208"/>
          <p:cNvSpPr/>
          <p:nvPr/>
        </p:nvSpPr>
        <p:spPr>
          <a:xfrm>
            <a:off x="9043416" y="2761488"/>
            <a:ext cx="1828800" cy="548640"/>
          </a:xfrm>
          <a:prstGeom prst="roundRect">
            <a:avLst>
              <a:gd name="adj" fmla="val 12000"/>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300" b="0">
                <a:solidFill>
                  <a:srgbClr val="FFFFFF"/>
                </a:solidFill>
                <a:latin typeface="Source Sans Pro"/>
                <a:ea typeface="Source Sans Pro"/>
                <a:cs typeface="Source Sans Pro"/>
              </a:rPr>
              <a:t>create_quote</a:t>
            </a:r>
          </a:p>
        </p:txBody>
      </p:sp>
      <p:sp>
        <p:nvSpPr>
          <p:cNvPr id="210" name="TextBox 209"/>
          <p:cNvSpPr txBox="1"/>
          <p:nvPr/>
        </p:nvSpPr>
        <p:spPr>
          <a:xfrm>
            <a:off x="2514600" y="3319272"/>
            <a:ext cx="8595360" cy="292608"/>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300" b="0" i="1">
                <a:solidFill>
                  <a:srgbClr val="3F3F3F"/>
                </a:solidFill>
                <a:latin typeface="Source Sans Pro"/>
                <a:ea typeface="Source Sans Pro"/>
                <a:cs typeface="Source Sans Pro"/>
              </a:rPr>
              <a:t>The agent repeated a lookup and skipped check_stock. The final quote may still be right.</a:t>
            </a:r>
          </a:p>
        </p:txBody>
      </p:sp>
      <p:graphicFrame>
        <p:nvGraphicFramePr>
          <p:cNvPr id="211" name="Table 210"/>
          <p:cNvGraphicFramePr>
            <a:graphicFrameLocks noGrp="1"/>
          </p:cNvGraphicFramePr>
          <p:nvPr/>
        </p:nvGraphicFramePr>
        <p:xfrm>
          <a:off x="822960" y="3703320"/>
          <a:ext cx="10332720" cy="1828800"/>
        </p:xfrm>
        <a:graphic>
          <a:graphicData uri="http://schemas.openxmlformats.org/drawingml/2006/table">
            <a:tbl>
              <a:tblPr firstRow="1" bandRow="0">
                <a:tableStyleId>{5C22544A-7EE6-4342-B048-85BDC9FD1C3A}</a:tableStyleId>
              </a:tblPr>
              <a:tblGrid>
                <a:gridCol w="2377440"/>
                <a:gridCol w="5669280"/>
                <a:gridCol w="2286000"/>
              </a:tblGrid>
              <a:tr h="365760">
                <a:tc>
                  <a:txBody>
                    <a:bodyPr wrap="square" anchor="ctr" lIns="109728" tIns="27432" rIns="109728" bIns="27432">
                      <a:noAutofit/>
                    </a:bodyPr>
                    <a:lstStyle/>
                    <a:p>
                      <a:pPr algn="l" marL="0" indent="0">
                        <a:lnSpc>
                          <a:spcPct val="100000"/>
                        </a:lnSpc>
                        <a:spcBef>
                          <a:spcPts val="0"/>
                        </a:spcBef>
                        <a:spcAft>
                          <a:spcPts val="0"/>
                        </a:spcAft>
                        <a:buNone/>
                      </a:pPr>
                      <a:r>
                        <a:rPr lang="en-US" sz="1500" b="1">
                          <a:solidFill>
                            <a:srgbClr val="FFFFFF"/>
                          </a:solidFill>
                          <a:latin typeface="Source Sans Pro"/>
                          <a:ea typeface="Source Sans Pro"/>
                          <a:cs typeface="Source Sans Pro"/>
                        </a:rPr>
                        <a:t>Match mode</a:t>
                      </a:r>
                    </a:p>
                  </a:txBody>
                  <a:tcPr>
                    <a:solidFill>
                      <a:srgbClr val="262626"/>
                    </a:solidFill>
                  </a:tcPr>
                </a:tc>
                <a:tc>
                  <a:txBody>
                    <a:bodyPr wrap="square" anchor="ctr" lIns="109728" tIns="27432" rIns="109728" bIns="27432">
                      <a:noAutofit/>
                    </a:bodyPr>
                    <a:lstStyle/>
                    <a:p>
                      <a:pPr algn="l" marL="0" indent="0">
                        <a:lnSpc>
                          <a:spcPct val="100000"/>
                        </a:lnSpc>
                        <a:spcBef>
                          <a:spcPts val="0"/>
                        </a:spcBef>
                        <a:spcAft>
                          <a:spcPts val="0"/>
                        </a:spcAft>
                        <a:buNone/>
                      </a:pPr>
                      <a:r>
                        <a:rPr lang="en-US" sz="1500" b="1">
                          <a:solidFill>
                            <a:srgbClr val="FFFFFF"/>
                          </a:solidFill>
                          <a:latin typeface="Source Sans Pro"/>
                          <a:ea typeface="Source Sans Pro"/>
                          <a:cs typeface="Source Sans Pro"/>
                        </a:rPr>
                        <a:t>Passes when</a:t>
                      </a:r>
                    </a:p>
                  </a:txBody>
                  <a:tcPr>
                    <a:solidFill>
                      <a:srgbClr val="262626"/>
                    </a:solidFill>
                  </a:tcPr>
                </a:tc>
                <a:tc>
                  <a:txBody>
                    <a:bodyPr wrap="square" anchor="ctr" lIns="109728" tIns="27432" rIns="109728" bIns="27432">
                      <a:noAutofit/>
                    </a:bodyPr>
                    <a:lstStyle/>
                    <a:p>
                      <a:pPr algn="ctr" marL="0" indent="0">
                        <a:lnSpc>
                          <a:spcPct val="100000"/>
                        </a:lnSpc>
                        <a:spcBef>
                          <a:spcPts val="0"/>
                        </a:spcBef>
                        <a:spcAft>
                          <a:spcPts val="0"/>
                        </a:spcAft>
                        <a:buNone/>
                      </a:pPr>
                      <a:r>
                        <a:rPr lang="en-US" sz="1500" b="1">
                          <a:solidFill>
                            <a:srgbClr val="FFFFFF"/>
                          </a:solidFill>
                          <a:latin typeface="Source Sans Pro"/>
                          <a:ea typeface="Source Sans Pro"/>
                          <a:cs typeface="Source Sans Pro"/>
                        </a:rPr>
                        <a:t>This run</a:t>
                      </a:r>
                    </a:p>
                  </a:txBody>
                  <a:tcPr>
                    <a:solidFill>
                      <a:srgbClr val="262626"/>
                    </a:solidFill>
                  </a:tcPr>
                </a:tc>
              </a:tr>
              <a:tr h="365760">
                <a:tc>
                  <a:txBody>
                    <a:bodyPr wrap="square" anchor="ctr" lIns="109728" tIns="27432" rIns="109728" bIns="27432">
                      <a:noAutofit/>
                    </a:bodyPr>
                    <a:lstStyle/>
                    <a:p>
                      <a:pPr algn="l" marL="0" indent="0">
                        <a:lnSpc>
                          <a:spcPct val="100000"/>
                        </a:lnSpc>
                        <a:spcBef>
                          <a:spcPts val="0"/>
                        </a:spcBef>
                        <a:spcAft>
                          <a:spcPts val="0"/>
                        </a:spcAft>
                        <a:buNone/>
                      </a:pPr>
                      <a:r>
                        <a:rPr lang="en-US" sz="1500" b="1">
                          <a:solidFill>
                            <a:srgbClr val="FF0000"/>
                          </a:solidFill>
                          <a:latin typeface="Source Sans Pro"/>
                          <a:ea typeface="Source Sans Pro"/>
                          <a:cs typeface="Source Sans Pro"/>
                        </a:rPr>
                        <a:t>Strict</a:t>
                      </a:r>
                    </a:p>
                  </a:txBody>
                  <a:tcPr>
                    <a:solidFill>
                      <a:srgbClr val="F2F2F2"/>
                    </a:solidFill>
                  </a:tcPr>
                </a:tc>
                <a:tc>
                  <a:txBody>
                    <a:bodyPr wrap="square" anchor="ctr" lIns="109728" tIns="27432" rIns="109728" bIns="27432">
                      <a:noAutofit/>
                    </a:bodyPr>
                    <a:lstStyle/>
                    <a:p>
                      <a:pPr algn="l" marL="0" indent="0">
                        <a:lnSpc>
                          <a:spcPct val="100000"/>
                        </a:lnSpc>
                        <a:spcBef>
                          <a:spcPts val="0"/>
                        </a:spcBef>
                        <a:spcAft>
                          <a:spcPts val="0"/>
                        </a:spcAft>
                        <a:buNone/>
                      </a:pPr>
                      <a:r>
                        <a:rPr lang="en-US" sz="1500" b="0">
                          <a:solidFill>
                            <a:srgbClr val="262626"/>
                          </a:solidFill>
                          <a:latin typeface="Source Sans Pro"/>
                          <a:ea typeface="Source Sans Pro"/>
                          <a:cs typeface="Source Sans Pro"/>
                        </a:rPr>
                        <a:t>same calls, same order</a:t>
                      </a:r>
                    </a:p>
                  </a:txBody>
                  <a:tcPr>
                    <a:solidFill>
                      <a:srgbClr val="F2F2F2"/>
                    </a:solidFill>
                  </a:tcPr>
                </a:tc>
                <a:tc>
                  <a:txBody>
                    <a:bodyPr wrap="square" anchor="ctr" lIns="109728" tIns="27432" rIns="109728" bIns="27432">
                      <a:noAutofit/>
                    </a:bodyPr>
                    <a:lstStyle/>
                    <a:p>
                      <a:pPr algn="ctr" marL="0" indent="0">
                        <a:lnSpc>
                          <a:spcPct val="100000"/>
                        </a:lnSpc>
                        <a:spcBef>
                          <a:spcPts val="0"/>
                        </a:spcBef>
                        <a:spcAft>
                          <a:spcPts val="0"/>
                        </a:spcAft>
                        <a:buNone/>
                      </a:pPr>
                      <a:r>
                        <a:rPr lang="en-US" sz="1500" b="1">
                          <a:solidFill>
                            <a:srgbClr val="FF0000"/>
                          </a:solidFill>
                          <a:latin typeface="Source Sans Pro"/>
                          <a:ea typeface="Source Sans Pro"/>
                          <a:cs typeface="Source Sans Pro"/>
                        </a:rPr>
                        <a:t>Fail</a:t>
                      </a:r>
                    </a:p>
                  </a:txBody>
                  <a:tcPr>
                    <a:solidFill>
                      <a:srgbClr val="F2F2F2"/>
                    </a:solidFill>
                  </a:tcPr>
                </a:tc>
              </a:tr>
              <a:tr h="365760">
                <a:tc>
                  <a:txBody>
                    <a:bodyPr wrap="square" anchor="ctr" lIns="109728" tIns="27432" rIns="109728" bIns="27432">
                      <a:noAutofit/>
                    </a:bodyPr>
                    <a:lstStyle/>
                    <a:p>
                      <a:pPr algn="l" marL="0" indent="0">
                        <a:lnSpc>
                          <a:spcPct val="100000"/>
                        </a:lnSpc>
                        <a:spcBef>
                          <a:spcPts val="0"/>
                        </a:spcBef>
                        <a:spcAft>
                          <a:spcPts val="0"/>
                        </a:spcAft>
                        <a:buNone/>
                      </a:pPr>
                      <a:r>
                        <a:rPr lang="en-US" sz="1500" b="1">
                          <a:solidFill>
                            <a:srgbClr val="FF0000"/>
                          </a:solidFill>
                          <a:latin typeface="Source Sans Pro"/>
                          <a:ea typeface="Source Sans Pro"/>
                          <a:cs typeface="Source Sans Pro"/>
                        </a:rPr>
                        <a:t>Unordered</a:t>
                      </a:r>
                    </a:p>
                  </a:txBody>
                  <a:tcPr>
                    <a:solidFill>
                      <a:srgbClr val="FFFFFF"/>
                    </a:solidFill>
                  </a:tcPr>
                </a:tc>
                <a:tc>
                  <a:txBody>
                    <a:bodyPr wrap="square" anchor="ctr" lIns="109728" tIns="27432" rIns="109728" bIns="27432">
                      <a:noAutofit/>
                    </a:bodyPr>
                    <a:lstStyle/>
                    <a:p>
                      <a:pPr algn="l" marL="0" indent="0">
                        <a:lnSpc>
                          <a:spcPct val="100000"/>
                        </a:lnSpc>
                        <a:spcBef>
                          <a:spcPts val="0"/>
                        </a:spcBef>
                        <a:spcAft>
                          <a:spcPts val="0"/>
                        </a:spcAft>
                        <a:buNone/>
                      </a:pPr>
                      <a:r>
                        <a:rPr lang="en-US" sz="1500" b="0">
                          <a:solidFill>
                            <a:srgbClr val="262626"/>
                          </a:solidFill>
                          <a:latin typeface="Source Sans Pro"/>
                          <a:ea typeface="Source Sans Pro"/>
                          <a:cs typeface="Source Sans Pro"/>
                        </a:rPr>
                        <a:t>same calls, any order</a:t>
                      </a:r>
                    </a:p>
                  </a:txBody>
                  <a:tcPr>
                    <a:solidFill>
                      <a:srgbClr val="FFFFFF"/>
                    </a:solidFill>
                  </a:tcPr>
                </a:tc>
                <a:tc>
                  <a:txBody>
                    <a:bodyPr wrap="square" anchor="ctr" lIns="109728" tIns="27432" rIns="109728" bIns="27432">
                      <a:noAutofit/>
                    </a:bodyPr>
                    <a:lstStyle/>
                    <a:p>
                      <a:pPr algn="ctr" marL="0" indent="0">
                        <a:lnSpc>
                          <a:spcPct val="100000"/>
                        </a:lnSpc>
                        <a:spcBef>
                          <a:spcPts val="0"/>
                        </a:spcBef>
                        <a:spcAft>
                          <a:spcPts val="0"/>
                        </a:spcAft>
                        <a:buNone/>
                      </a:pPr>
                      <a:r>
                        <a:rPr lang="en-US" sz="1500" b="1">
                          <a:solidFill>
                            <a:srgbClr val="FF0000"/>
                          </a:solidFill>
                          <a:latin typeface="Source Sans Pro"/>
                          <a:ea typeface="Source Sans Pro"/>
                          <a:cs typeface="Source Sans Pro"/>
                        </a:rPr>
                        <a:t>Fail</a:t>
                      </a:r>
                    </a:p>
                  </a:txBody>
                  <a:tcPr>
                    <a:solidFill>
                      <a:srgbClr val="FFFFFF"/>
                    </a:solidFill>
                  </a:tcPr>
                </a:tc>
              </a:tr>
              <a:tr h="365760">
                <a:tc>
                  <a:txBody>
                    <a:bodyPr wrap="square" anchor="ctr" lIns="109728" tIns="27432" rIns="109728" bIns="27432">
                      <a:noAutofit/>
                    </a:bodyPr>
                    <a:lstStyle/>
                    <a:p>
                      <a:pPr algn="l" marL="0" indent="0">
                        <a:lnSpc>
                          <a:spcPct val="100000"/>
                        </a:lnSpc>
                        <a:spcBef>
                          <a:spcPts val="0"/>
                        </a:spcBef>
                        <a:spcAft>
                          <a:spcPts val="0"/>
                        </a:spcAft>
                        <a:buNone/>
                      </a:pPr>
                      <a:r>
                        <a:rPr lang="en-US" sz="1500" b="1">
                          <a:solidFill>
                            <a:srgbClr val="FF0000"/>
                          </a:solidFill>
                          <a:latin typeface="Source Sans Pro"/>
                          <a:ea typeface="Source Sans Pro"/>
                          <a:cs typeface="Source Sans Pro"/>
                        </a:rPr>
                        <a:t>Subset</a:t>
                      </a:r>
                    </a:p>
                  </a:txBody>
                  <a:tcPr>
                    <a:solidFill>
                      <a:srgbClr val="F2F2F2"/>
                    </a:solidFill>
                  </a:tcPr>
                </a:tc>
                <a:tc>
                  <a:txBody>
                    <a:bodyPr wrap="square" anchor="ctr" lIns="109728" tIns="27432" rIns="109728" bIns="27432">
                      <a:noAutofit/>
                    </a:bodyPr>
                    <a:lstStyle/>
                    <a:p>
                      <a:pPr algn="l" marL="0" indent="0">
                        <a:lnSpc>
                          <a:spcPct val="100000"/>
                        </a:lnSpc>
                        <a:spcBef>
                          <a:spcPts val="0"/>
                        </a:spcBef>
                        <a:spcAft>
                          <a:spcPts val="0"/>
                        </a:spcAft>
                        <a:buNone/>
                      </a:pPr>
                      <a:r>
                        <a:rPr lang="en-US" sz="1500" b="0">
                          <a:solidFill>
                            <a:srgbClr val="262626"/>
                          </a:solidFill>
                          <a:latin typeface="Source Sans Pro"/>
                          <a:ea typeface="Source Sans Pro"/>
                          <a:cs typeface="Source Sans Pro"/>
                        </a:rPr>
                        <a:t>no call outside the reference</a:t>
                      </a:r>
                    </a:p>
                  </a:txBody>
                  <a:tcPr>
                    <a:solidFill>
                      <a:srgbClr val="F2F2F2"/>
                    </a:solidFill>
                  </a:tcPr>
                </a:tc>
                <a:tc>
                  <a:txBody>
                    <a:bodyPr wrap="square" anchor="ctr" lIns="109728" tIns="27432" rIns="109728" bIns="27432">
                      <a:noAutofit/>
                    </a:bodyPr>
                    <a:lstStyle/>
                    <a:p>
                      <a:pPr algn="ctr" marL="0" indent="0">
                        <a:lnSpc>
                          <a:spcPct val="100000"/>
                        </a:lnSpc>
                        <a:spcBef>
                          <a:spcPts val="0"/>
                        </a:spcBef>
                        <a:spcAft>
                          <a:spcPts val="0"/>
                        </a:spcAft>
                        <a:buNone/>
                      </a:pPr>
                      <a:r>
                        <a:rPr lang="en-US" sz="1500" b="1">
                          <a:solidFill>
                            <a:srgbClr val="00803C"/>
                          </a:solidFill>
                          <a:latin typeface="Source Sans Pro"/>
                          <a:ea typeface="Source Sans Pro"/>
                          <a:cs typeface="Source Sans Pro"/>
                        </a:rPr>
                        <a:t>Pass</a:t>
                      </a:r>
                    </a:p>
                  </a:txBody>
                  <a:tcPr>
                    <a:solidFill>
                      <a:srgbClr val="F2F2F2"/>
                    </a:solidFill>
                  </a:tcPr>
                </a:tc>
              </a:tr>
              <a:tr h="365760">
                <a:tc>
                  <a:txBody>
                    <a:bodyPr wrap="square" anchor="ctr" lIns="109728" tIns="27432" rIns="109728" bIns="27432">
                      <a:noAutofit/>
                    </a:bodyPr>
                    <a:lstStyle/>
                    <a:p>
                      <a:pPr algn="l" marL="0" indent="0">
                        <a:lnSpc>
                          <a:spcPct val="100000"/>
                        </a:lnSpc>
                        <a:spcBef>
                          <a:spcPts val="0"/>
                        </a:spcBef>
                        <a:spcAft>
                          <a:spcPts val="0"/>
                        </a:spcAft>
                        <a:buNone/>
                      </a:pPr>
                      <a:r>
                        <a:rPr lang="en-US" sz="1500" b="1">
                          <a:solidFill>
                            <a:srgbClr val="FF0000"/>
                          </a:solidFill>
                          <a:latin typeface="Source Sans Pro"/>
                          <a:ea typeface="Source Sans Pro"/>
                          <a:cs typeface="Source Sans Pro"/>
                        </a:rPr>
                        <a:t>Superset</a:t>
                      </a:r>
                    </a:p>
                  </a:txBody>
                  <a:tcPr>
                    <a:solidFill>
                      <a:srgbClr val="FFFFFF"/>
                    </a:solidFill>
                  </a:tcPr>
                </a:tc>
                <a:tc>
                  <a:txBody>
                    <a:bodyPr wrap="square" anchor="ctr" lIns="109728" tIns="27432" rIns="109728" bIns="27432">
                      <a:noAutofit/>
                    </a:bodyPr>
                    <a:lstStyle/>
                    <a:p>
                      <a:pPr algn="l" marL="0" indent="0">
                        <a:lnSpc>
                          <a:spcPct val="100000"/>
                        </a:lnSpc>
                        <a:spcBef>
                          <a:spcPts val="0"/>
                        </a:spcBef>
                        <a:spcAft>
                          <a:spcPts val="0"/>
                        </a:spcAft>
                        <a:buNone/>
                      </a:pPr>
                      <a:r>
                        <a:rPr lang="en-US" sz="1500" b="0">
                          <a:solidFill>
                            <a:srgbClr val="262626"/>
                          </a:solidFill>
                          <a:latin typeface="Source Sans Pro"/>
                          <a:ea typeface="Source Sans Pro"/>
                          <a:cs typeface="Source Sans Pro"/>
                        </a:rPr>
                        <a:t>every reference call was made</a:t>
                      </a:r>
                    </a:p>
                  </a:txBody>
                  <a:tcPr>
                    <a:solidFill>
                      <a:srgbClr val="FFFFFF"/>
                    </a:solidFill>
                  </a:tcPr>
                </a:tc>
                <a:tc>
                  <a:txBody>
                    <a:bodyPr wrap="square" anchor="ctr" lIns="109728" tIns="27432" rIns="109728" bIns="27432">
                      <a:noAutofit/>
                    </a:bodyPr>
                    <a:lstStyle/>
                    <a:p>
                      <a:pPr algn="ctr" marL="0" indent="0">
                        <a:lnSpc>
                          <a:spcPct val="100000"/>
                        </a:lnSpc>
                        <a:spcBef>
                          <a:spcPts val="0"/>
                        </a:spcBef>
                        <a:spcAft>
                          <a:spcPts val="0"/>
                        </a:spcAft>
                        <a:buNone/>
                      </a:pPr>
                      <a:r>
                        <a:rPr lang="en-US" sz="1500" b="1">
                          <a:solidFill>
                            <a:srgbClr val="FF0000"/>
                          </a:solidFill>
                          <a:latin typeface="Source Sans Pro"/>
                          <a:ea typeface="Source Sans Pro"/>
                          <a:cs typeface="Source Sans Pro"/>
                        </a:rPr>
                        <a:t>Fail</a:t>
                      </a:r>
                    </a:p>
                  </a:txBody>
                  <a:tcPr>
                    <a:solidFill>
                      <a:srgbClr val="FFFFFF"/>
                    </a:solidFill>
                  </a:tcPr>
                </a:tc>
              </a:tr>
            </a:tbl>
          </a:graphicData>
        </a:graphic>
      </p:graphicFrame>
      <p:sp>
        <p:nvSpPr>
          <p:cNvPr id="212" name="TextBox 211"/>
          <p:cNvSpPr txBox="1"/>
          <p:nvPr/>
        </p:nvSpPr>
        <p:spPr>
          <a:xfrm>
            <a:off x="822960" y="5669280"/>
            <a:ext cx="10332720" cy="54864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500" b="1">
                <a:solidFill>
                  <a:srgbClr val="0070C0"/>
                </a:solidFill>
                <a:latin typeface="Source Sans Pro"/>
                <a:ea typeface="Source Sans Pro"/>
                <a:cs typeface="Source Sans Pro"/>
              </a:rPr>
              <a:t>Convergence = S_optimal / S_run for each completed run, averaged over paraphrases of the same task</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Planning, reflection, and outcome grading</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Plan and reflection checks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Plan judge: ideal / valid / invalid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Are planned tools valid and sufficient?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Reflection: did a step error or return junk?</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Required step skipped? Check with code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Grade the outcome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Compare final state with the goal state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Quote row written, ticket opened, email drafted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Accepts any valid path</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Pair with path checks for cost and safety</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Beyond a single agent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Multi-turn: a simulated user drives the conversation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Multi-agent: check handoffs and messages between agents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Memory: right facts written, read, and expired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Computer-use and browser agents: grade the end state of the app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MCP servers: tool choice gets harder with many tools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Component and trajectory scorecard</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Bayside QuoteDesk on the golden set (sandbox)</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Score tool choice, arguments, and SQL result match</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Compare trajectories in strict, unordered, and subset modes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Grade the final quote record; compute convergence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Component and trajectory scorecard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parts catalog and customers; agent writes only to sandbox tables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Evaluate router choice and arguments separately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Compare SQL by results and run code only in a sandbox</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Choose a trajectory match mode that fits the risk; grade outcomes too</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When would superset matching be the right choice?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did convergence miss in your results?</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Reliability, cost, and security</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pass@k vs pass^k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Experiments, gates, cost, latency</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Agent benchmarks and their limits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Security, red-teaming, guardrails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4: Reliability, cost, and red-team report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Reliability: one good run is not proof</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cxnSp>
        <p:nvCxnSpPr>
          <p:cNvPr id="194" name="Connector 193"/>
          <p:cNvCxnSpPr/>
          <p:nvPr/>
        </p:nvCxnSpPr>
        <p:spPr>
          <a:xfrm>
            <a:off x="1508760" y="5669280"/>
            <a:ext cx="5760720" cy="0"/>
          </a:xfrm>
          <a:prstGeom prst="line">
            <a:avLst/>
          </a:prstGeom>
          <a:ln w="9525">
            <a:solidFill>
              <a:srgbClr val="BFBFBF"/>
            </a:solidFill>
          </a:ln>
        </p:spPr>
        <p:style>
          <a:lnRef idx="2">
            <a:schemeClr val="accent1"/>
          </a:lnRef>
          <a:fillRef idx="0">
            <a:schemeClr val="accent1"/>
          </a:fillRef>
          <a:effectRef idx="1">
            <a:schemeClr val="accent1"/>
          </a:effectRef>
          <a:fontRef idx="minor">
            <a:schemeClr val="tx1"/>
          </a:fontRef>
        </p:style>
      </p:cxnSp>
      <p:sp>
        <p:nvSpPr>
          <p:cNvPr id="195" name="TextBox 194"/>
          <p:cNvSpPr txBox="1"/>
          <p:nvPr/>
        </p:nvSpPr>
        <p:spPr>
          <a:xfrm>
            <a:off x="822960" y="5522976"/>
            <a:ext cx="6400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0%</a:t>
            </a:r>
          </a:p>
        </p:txBody>
      </p:sp>
      <p:cxnSp>
        <p:nvCxnSpPr>
          <p:cNvPr id="196" name="Connector 195"/>
          <p:cNvCxnSpPr/>
          <p:nvPr/>
        </p:nvCxnSpPr>
        <p:spPr>
          <a:xfrm>
            <a:off x="1508760" y="4914900"/>
            <a:ext cx="5760720" cy="0"/>
          </a:xfrm>
          <a:prstGeom prst="line">
            <a:avLst/>
          </a:prstGeom>
          <a:ln w="9525">
            <a:solidFill>
              <a:srgbClr val="BFBFBF"/>
            </a:solidFill>
          </a:ln>
        </p:spPr>
        <p:style>
          <a:lnRef idx="2">
            <a:schemeClr val="accent1"/>
          </a:lnRef>
          <a:fillRef idx="0">
            <a:schemeClr val="accent1"/>
          </a:fillRef>
          <a:effectRef idx="1">
            <a:schemeClr val="accent1"/>
          </a:effectRef>
          <a:fontRef idx="minor">
            <a:schemeClr val="tx1"/>
          </a:fontRef>
        </p:style>
      </p:cxnSp>
      <p:sp>
        <p:nvSpPr>
          <p:cNvPr id="197" name="TextBox 196"/>
          <p:cNvSpPr txBox="1"/>
          <p:nvPr/>
        </p:nvSpPr>
        <p:spPr>
          <a:xfrm>
            <a:off x="822960" y="4768596"/>
            <a:ext cx="6400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25%</a:t>
            </a:r>
          </a:p>
        </p:txBody>
      </p:sp>
      <p:cxnSp>
        <p:nvCxnSpPr>
          <p:cNvPr id="198" name="Connector 197"/>
          <p:cNvCxnSpPr/>
          <p:nvPr/>
        </p:nvCxnSpPr>
        <p:spPr>
          <a:xfrm>
            <a:off x="1508760" y="4160520"/>
            <a:ext cx="5760720" cy="0"/>
          </a:xfrm>
          <a:prstGeom prst="line">
            <a:avLst/>
          </a:prstGeom>
          <a:ln w="9525">
            <a:solidFill>
              <a:srgbClr val="BFBFBF"/>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822960" y="4014216"/>
            <a:ext cx="6400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50%</a:t>
            </a:r>
          </a:p>
        </p:txBody>
      </p:sp>
      <p:cxnSp>
        <p:nvCxnSpPr>
          <p:cNvPr id="200" name="Connector 199"/>
          <p:cNvCxnSpPr/>
          <p:nvPr/>
        </p:nvCxnSpPr>
        <p:spPr>
          <a:xfrm>
            <a:off x="1508760" y="3406140"/>
            <a:ext cx="5760720" cy="0"/>
          </a:xfrm>
          <a:prstGeom prst="line">
            <a:avLst/>
          </a:prstGeom>
          <a:ln w="9525">
            <a:solidFill>
              <a:srgbClr val="BFBFBF"/>
            </a:solidFill>
          </a:ln>
        </p:spPr>
        <p:style>
          <a:lnRef idx="2">
            <a:schemeClr val="accent1"/>
          </a:lnRef>
          <a:fillRef idx="0">
            <a:schemeClr val="accent1"/>
          </a:fillRef>
          <a:effectRef idx="1">
            <a:schemeClr val="accent1"/>
          </a:effectRef>
          <a:fontRef idx="minor">
            <a:schemeClr val="tx1"/>
          </a:fontRef>
        </p:style>
      </p:cxnSp>
      <p:sp>
        <p:nvSpPr>
          <p:cNvPr id="201" name="TextBox 200"/>
          <p:cNvSpPr txBox="1"/>
          <p:nvPr/>
        </p:nvSpPr>
        <p:spPr>
          <a:xfrm>
            <a:off x="822960" y="3259836"/>
            <a:ext cx="6400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75%</a:t>
            </a:r>
          </a:p>
        </p:txBody>
      </p:sp>
      <p:cxnSp>
        <p:nvCxnSpPr>
          <p:cNvPr id="202" name="Connector 201"/>
          <p:cNvCxnSpPr/>
          <p:nvPr/>
        </p:nvCxnSpPr>
        <p:spPr>
          <a:xfrm>
            <a:off x="1508760" y="2651760"/>
            <a:ext cx="5760720" cy="0"/>
          </a:xfrm>
          <a:prstGeom prst="line">
            <a:avLst/>
          </a:prstGeom>
          <a:ln w="9525">
            <a:solidFill>
              <a:srgbClr val="BFBFBF"/>
            </a:solidFill>
          </a:ln>
        </p:spPr>
        <p:style>
          <a:lnRef idx="2">
            <a:schemeClr val="accent1"/>
          </a:lnRef>
          <a:fillRef idx="0">
            <a:schemeClr val="accent1"/>
          </a:fillRef>
          <a:effectRef idx="1">
            <a:schemeClr val="accent1"/>
          </a:effectRef>
          <a:fontRef idx="minor">
            <a:schemeClr val="tx1"/>
          </a:fontRef>
        </p:style>
      </p:cxnSp>
      <p:sp>
        <p:nvSpPr>
          <p:cNvPr id="203" name="TextBox 202"/>
          <p:cNvSpPr txBox="1"/>
          <p:nvPr/>
        </p:nvSpPr>
        <p:spPr>
          <a:xfrm>
            <a:off x="822960" y="2505456"/>
            <a:ext cx="640080" cy="292608"/>
          </a:xfrm>
          <a:prstGeom prst="rect">
            <a:avLst/>
          </a:prstGeom>
          <a:noFill/>
        </p:spPr>
        <p:txBody>
          <a:bodyPr wrap="square" anchor="ctr" lIns="36576" tIns="18288" rIns="36576" bIns="18288">
            <a:noAutofit/>
          </a:bodyPr>
          <a:lstStyle/>
          <a:p>
            <a:pPr algn="r" marL="0" indent="0">
              <a:lnSpc>
                <a:spcPct val="100000"/>
              </a:lnSpc>
              <a:spcBef>
                <a:spcPts val="0"/>
              </a:spcBef>
              <a:spcAft>
                <a:spcPts val="0"/>
              </a:spcAft>
              <a:buNone/>
            </a:pPr>
            <a:r>
              <a:rPr lang="en-US" sz="1100" b="0">
                <a:solidFill>
                  <a:srgbClr val="3F3F3F"/>
                </a:solidFill>
                <a:latin typeface="Source Sans Pro"/>
                <a:ea typeface="Source Sans Pro"/>
                <a:cs typeface="Source Sans Pro"/>
              </a:rPr>
              <a:t>100%</a:t>
            </a:r>
          </a:p>
        </p:txBody>
      </p:sp>
      <p:sp>
        <p:nvSpPr>
          <p:cNvPr id="204" name="Rectangle 203"/>
          <p:cNvSpPr/>
          <p:nvPr/>
        </p:nvSpPr>
        <p:spPr>
          <a:xfrm>
            <a:off x="1828800" y="3255264"/>
            <a:ext cx="475488" cy="2414016"/>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 name="TextBox 204"/>
          <p:cNvSpPr txBox="1"/>
          <p:nvPr/>
        </p:nvSpPr>
        <p:spPr>
          <a:xfrm>
            <a:off x="1645920" y="2962656"/>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0070C0"/>
                </a:solidFill>
                <a:latin typeface="Source Sans Pro"/>
                <a:ea typeface="Source Sans Pro"/>
                <a:cs typeface="Source Sans Pro"/>
              </a:rPr>
              <a:t>80%</a:t>
            </a:r>
          </a:p>
        </p:txBody>
      </p:sp>
      <p:sp>
        <p:nvSpPr>
          <p:cNvPr id="206" name="Rectangle 205"/>
          <p:cNvSpPr/>
          <p:nvPr/>
        </p:nvSpPr>
        <p:spPr>
          <a:xfrm>
            <a:off x="2377440" y="3255264"/>
            <a:ext cx="475488" cy="241401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7" name="TextBox 206"/>
          <p:cNvSpPr txBox="1"/>
          <p:nvPr/>
        </p:nvSpPr>
        <p:spPr>
          <a:xfrm>
            <a:off x="2194560" y="2962656"/>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80%</a:t>
            </a:r>
          </a:p>
        </p:txBody>
      </p:sp>
      <p:sp>
        <p:nvSpPr>
          <p:cNvPr id="208" name="TextBox 207"/>
          <p:cNvSpPr txBox="1"/>
          <p:nvPr/>
        </p:nvSpPr>
        <p:spPr>
          <a:xfrm>
            <a:off x="1737360" y="5715000"/>
            <a:ext cx="1188720" cy="292608"/>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k = 1</a:t>
            </a:r>
          </a:p>
        </p:txBody>
      </p:sp>
      <p:sp>
        <p:nvSpPr>
          <p:cNvPr id="209" name="Rectangle 208"/>
          <p:cNvSpPr/>
          <p:nvPr/>
        </p:nvSpPr>
        <p:spPr>
          <a:xfrm>
            <a:off x="3200400" y="2772460"/>
            <a:ext cx="475488" cy="289681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0" name="TextBox 209"/>
          <p:cNvSpPr txBox="1"/>
          <p:nvPr/>
        </p:nvSpPr>
        <p:spPr>
          <a:xfrm>
            <a:off x="3017520" y="2479852"/>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0070C0"/>
                </a:solidFill>
                <a:latin typeface="Source Sans Pro"/>
                <a:ea typeface="Source Sans Pro"/>
                <a:cs typeface="Source Sans Pro"/>
              </a:rPr>
              <a:t>96%</a:t>
            </a:r>
          </a:p>
        </p:txBody>
      </p:sp>
      <p:sp>
        <p:nvSpPr>
          <p:cNvPr id="211" name="Rectangle 210"/>
          <p:cNvSpPr/>
          <p:nvPr/>
        </p:nvSpPr>
        <p:spPr>
          <a:xfrm>
            <a:off x="3749039" y="3738067"/>
            <a:ext cx="475488" cy="1931212"/>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2" name="TextBox 211"/>
          <p:cNvSpPr txBox="1"/>
          <p:nvPr/>
        </p:nvSpPr>
        <p:spPr>
          <a:xfrm>
            <a:off x="3566159" y="3445459"/>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64%</a:t>
            </a:r>
          </a:p>
        </p:txBody>
      </p:sp>
      <p:sp>
        <p:nvSpPr>
          <p:cNvPr id="213" name="TextBox 212"/>
          <p:cNvSpPr txBox="1"/>
          <p:nvPr/>
        </p:nvSpPr>
        <p:spPr>
          <a:xfrm>
            <a:off x="3108960" y="5715000"/>
            <a:ext cx="1188720" cy="292608"/>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k = 2</a:t>
            </a:r>
          </a:p>
        </p:txBody>
      </p:sp>
      <p:sp>
        <p:nvSpPr>
          <p:cNvPr id="214" name="Rectangle 213"/>
          <p:cNvSpPr/>
          <p:nvPr/>
        </p:nvSpPr>
        <p:spPr>
          <a:xfrm>
            <a:off x="4572000" y="2656588"/>
            <a:ext cx="475488" cy="3012691"/>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 name="TextBox 214"/>
          <p:cNvSpPr txBox="1"/>
          <p:nvPr/>
        </p:nvSpPr>
        <p:spPr>
          <a:xfrm>
            <a:off x="4389120" y="2363980"/>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0070C0"/>
                </a:solidFill>
                <a:latin typeface="Source Sans Pro"/>
                <a:ea typeface="Source Sans Pro"/>
                <a:cs typeface="Source Sans Pro"/>
              </a:rPr>
              <a:t>&gt;99%</a:t>
            </a:r>
          </a:p>
        </p:txBody>
      </p:sp>
      <p:sp>
        <p:nvSpPr>
          <p:cNvPr id="216" name="Rectangle 215"/>
          <p:cNvSpPr/>
          <p:nvPr/>
        </p:nvSpPr>
        <p:spPr>
          <a:xfrm>
            <a:off x="5120640" y="4433303"/>
            <a:ext cx="475488" cy="123597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7" name="TextBox 216"/>
          <p:cNvSpPr txBox="1"/>
          <p:nvPr/>
        </p:nvSpPr>
        <p:spPr>
          <a:xfrm>
            <a:off x="4937759" y="4140695"/>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41%</a:t>
            </a:r>
          </a:p>
        </p:txBody>
      </p:sp>
      <p:sp>
        <p:nvSpPr>
          <p:cNvPr id="218" name="TextBox 217"/>
          <p:cNvSpPr txBox="1"/>
          <p:nvPr/>
        </p:nvSpPr>
        <p:spPr>
          <a:xfrm>
            <a:off x="4480560" y="5715000"/>
            <a:ext cx="1188720" cy="292608"/>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k = 4</a:t>
            </a:r>
          </a:p>
        </p:txBody>
      </p:sp>
      <p:sp>
        <p:nvSpPr>
          <p:cNvPr id="219" name="Rectangle 218"/>
          <p:cNvSpPr/>
          <p:nvPr/>
        </p:nvSpPr>
        <p:spPr>
          <a:xfrm>
            <a:off x="5943600" y="2651767"/>
            <a:ext cx="475488" cy="3017512"/>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0" name="TextBox 219"/>
          <p:cNvSpPr txBox="1"/>
          <p:nvPr/>
        </p:nvSpPr>
        <p:spPr>
          <a:xfrm>
            <a:off x="5760720" y="2359159"/>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0070C0"/>
                </a:solidFill>
                <a:latin typeface="Source Sans Pro"/>
                <a:ea typeface="Source Sans Pro"/>
                <a:cs typeface="Source Sans Pro"/>
              </a:rPr>
              <a:t>&gt;99%</a:t>
            </a:r>
          </a:p>
        </p:txBody>
      </p:sp>
      <p:sp>
        <p:nvSpPr>
          <p:cNvPr id="221" name="Rectangle 220"/>
          <p:cNvSpPr/>
          <p:nvPr/>
        </p:nvSpPr>
        <p:spPr>
          <a:xfrm>
            <a:off x="6492240" y="5163024"/>
            <a:ext cx="475488" cy="506255"/>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2" name="TextBox 221"/>
          <p:cNvSpPr txBox="1"/>
          <p:nvPr/>
        </p:nvSpPr>
        <p:spPr>
          <a:xfrm>
            <a:off x="6309359" y="4870416"/>
            <a:ext cx="841248"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100" b="1">
                <a:solidFill>
                  <a:srgbClr val="FF0000"/>
                </a:solidFill>
                <a:latin typeface="Source Sans Pro"/>
                <a:ea typeface="Source Sans Pro"/>
                <a:cs typeface="Source Sans Pro"/>
              </a:rPr>
              <a:t>17%</a:t>
            </a:r>
          </a:p>
        </p:txBody>
      </p:sp>
      <p:sp>
        <p:nvSpPr>
          <p:cNvPr id="223" name="TextBox 222"/>
          <p:cNvSpPr txBox="1"/>
          <p:nvPr/>
        </p:nvSpPr>
        <p:spPr>
          <a:xfrm>
            <a:off x="5852160" y="5715000"/>
            <a:ext cx="1188720" cy="292608"/>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262626"/>
                </a:solidFill>
                <a:latin typeface="Source Sans Pro"/>
                <a:ea typeface="Source Sans Pro"/>
                <a:cs typeface="Source Sans Pro"/>
              </a:rPr>
              <a:t>k = 8</a:t>
            </a:r>
          </a:p>
        </p:txBody>
      </p:sp>
      <p:sp>
        <p:nvSpPr>
          <p:cNvPr id="224" name="Rectangle 223"/>
          <p:cNvSpPr/>
          <p:nvPr/>
        </p:nvSpPr>
        <p:spPr>
          <a:xfrm>
            <a:off x="2011680" y="2029968"/>
            <a:ext cx="256032" cy="256032"/>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 name="TextBox 224"/>
          <p:cNvSpPr txBox="1"/>
          <p:nvPr/>
        </p:nvSpPr>
        <p:spPr>
          <a:xfrm>
            <a:off x="2331720" y="1984248"/>
            <a:ext cx="1463040" cy="347472"/>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400" b="1">
                <a:solidFill>
                  <a:srgbClr val="0070C0"/>
                </a:solidFill>
                <a:latin typeface="Source Sans Pro"/>
                <a:ea typeface="Source Sans Pro"/>
                <a:cs typeface="Source Sans Pro"/>
              </a:rPr>
              <a:t>pass@k</a:t>
            </a:r>
          </a:p>
        </p:txBody>
      </p:sp>
      <p:sp>
        <p:nvSpPr>
          <p:cNvPr id="226" name="Rectangle 225"/>
          <p:cNvSpPr/>
          <p:nvPr/>
        </p:nvSpPr>
        <p:spPr>
          <a:xfrm>
            <a:off x="4114800" y="2029968"/>
            <a:ext cx="256032" cy="256032"/>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7" name="TextBox 226"/>
          <p:cNvSpPr txBox="1"/>
          <p:nvPr/>
        </p:nvSpPr>
        <p:spPr>
          <a:xfrm>
            <a:off x="4434840" y="1984248"/>
            <a:ext cx="1463040" cy="347472"/>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400" b="1">
                <a:solidFill>
                  <a:srgbClr val="FF0000"/>
                </a:solidFill>
                <a:latin typeface="Source Sans Pro"/>
                <a:ea typeface="Source Sans Pro"/>
                <a:cs typeface="Source Sans Pro"/>
              </a:rPr>
              <a:t>pass^k</a:t>
            </a:r>
          </a:p>
        </p:txBody>
      </p:sp>
      <p:sp>
        <p:nvSpPr>
          <p:cNvPr id="228" name="Rounded Rectangle 227"/>
          <p:cNvSpPr/>
          <p:nvPr/>
        </p:nvSpPr>
        <p:spPr>
          <a:xfrm>
            <a:off x="7818120" y="2194560"/>
            <a:ext cx="3337560" cy="12344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0070C0"/>
                </a:solidFill>
                <a:latin typeface="Source Sans Pro"/>
                <a:ea typeface="Source Sans Pro"/>
                <a:cs typeface="Source Sans Pro"/>
              </a:rPr>
              <a:t>pass@k</a:t>
            </a:r>
          </a:p>
          <a:p>
            <a:pPr algn="ctr" marL="0" indent="0">
              <a:lnSpc>
                <a:spcPct val="100000"/>
              </a:lnSpc>
              <a:spcBef>
                <a:spcPts val="200"/>
              </a:spcBef>
              <a:spcAft>
                <a:spcPts val="0"/>
              </a:spcAft>
              <a:buNone/>
            </a:pPr>
            <a:r>
              <a:rPr lang="en-US" sz="1300" b="0">
                <a:solidFill>
                  <a:srgbClr val="0070C0"/>
                </a:solidFill>
                <a:latin typeface="Source Sans Pro"/>
                <a:ea typeface="Source Sans Pro"/>
                <a:cs typeface="Source Sans Pro"/>
              </a:rPr>
              <a:t>at least one of k tries succeeds. Fits a developer who can retry.</a:t>
            </a:r>
          </a:p>
        </p:txBody>
      </p:sp>
      <p:sp>
        <p:nvSpPr>
          <p:cNvPr id="229" name="Rounded Rectangle 228"/>
          <p:cNvSpPr/>
          <p:nvPr/>
        </p:nvSpPr>
        <p:spPr>
          <a:xfrm>
            <a:off x="7818120" y="3566160"/>
            <a:ext cx="3337560" cy="123444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FF0000"/>
                </a:solidFill>
                <a:latin typeface="Source Sans Pro"/>
                <a:ea typeface="Source Sans Pro"/>
                <a:cs typeface="Source Sans Pro"/>
              </a:rPr>
              <a:t>pass^k</a:t>
            </a:r>
          </a:p>
          <a:p>
            <a:pPr algn="ctr" marL="0" indent="0">
              <a:lnSpc>
                <a:spcPct val="100000"/>
              </a:lnSpc>
              <a:spcBef>
                <a:spcPts val="200"/>
              </a:spcBef>
              <a:spcAft>
                <a:spcPts val="0"/>
              </a:spcAft>
              <a:buNone/>
            </a:pPr>
            <a:r>
              <a:rPr lang="en-US" sz="1300" b="0">
                <a:solidFill>
                  <a:srgbClr val="FF0000"/>
                </a:solidFill>
                <a:latin typeface="Source Sans Pro"/>
                <a:ea typeface="Source Sans Pro"/>
                <a:cs typeface="Source Sans Pro"/>
              </a:rPr>
              <a:t>all k tries succeed. Closer to what customers see over many days.</a:t>
            </a:r>
          </a:p>
        </p:txBody>
      </p:sp>
      <p:sp>
        <p:nvSpPr>
          <p:cNvPr id="230" name="TextBox 229"/>
          <p:cNvSpPr txBox="1"/>
          <p:nvPr/>
        </p:nvSpPr>
        <p:spPr>
          <a:xfrm>
            <a:off x="7818120" y="4937760"/>
            <a:ext cx="3337560" cy="731520"/>
          </a:xfrm>
          <a:prstGeom prst="rect">
            <a:avLst/>
          </a:prstGeom>
          <a:noFill/>
        </p:spPr>
        <p:txBody>
          <a:bodyPr wrap="square" anchor="ctr" lIns="36576" tIns="18288" rIns="36576" bIns="18288">
            <a:noAutofit/>
          </a:bodyPr>
          <a:lstStyle/>
          <a:p>
            <a:pPr algn="l" marL="0" indent="0">
              <a:lnSpc>
                <a:spcPct val="100000"/>
              </a:lnSpc>
              <a:spcBef>
                <a:spcPts val="0"/>
              </a:spcBef>
              <a:spcAft>
                <a:spcPts val="0"/>
              </a:spcAft>
              <a:buNone/>
            </a:pPr>
            <a:r>
              <a:rPr lang="en-US" sz="1300" b="0" i="1">
                <a:solidFill>
                  <a:srgbClr val="3F3F3F"/>
                </a:solidFill>
                <a:latin typeface="Source Sans Pro"/>
                <a:ea typeface="Source Sans Pro"/>
                <a:cs typeface="Source Sans Pro"/>
              </a:rPr>
              <a:t>Same agent: 80% success per trial, independent trials.</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Experiments, regression gates, and cost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Run a fair experiment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Change one thing: prompt, tool text, or model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Same dataset, same graders, several trials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Report sample size and a confidence interval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Gate releases on no regressions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Cost and latency are metrics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Tokens and dollars per successful task</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p50 and p95 latency per task</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LLM calls per task; cache hit rate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Pick models on a cost-quality curve</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Public benchmarks: useful, but not your eval</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Know the landscape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SWE-bench Verified: real code fixes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tau-bench, tau2-bench: tools plus simulated users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GAIA, WebArena, OSWorld: research, web, desktop</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BFCL, Terminal-Bench, AgentBench</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Read scores carefully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Score = model plus scaffold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Contamination and leaked answers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Graders can be exploited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Build your own task-specific evals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Agent security: OWASP Agentic Top 10</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OWASP Top 10 for Agentic Applications (2026)</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Goal hijack through prompt injection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Tool misuse; identity and privilege abuse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Memory and context poisoning</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Unexpected code execution; cascading failures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Red-team and guard</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Indirect injection hides in emails, docs, tool output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Tools: promptfoo, PyRIT, garak, AgentDojo</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Guardrails: input, output, tool-call allowlists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Measure misses, false alarms, and added latency</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4: Reliability, cost, and red-team report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Lowell BioSupply OrderDesk v1 and v2, 5 trials each</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Report pass@1, pass^5, cost per success, p95 latency</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12 injection cases hidden in supplier emails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Turn on a guardrail; count misses and false alarms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Reliability, cost, and red-team report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suppliers and orders; attacks run only against the sandbox agent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Run several trials; report pass^k for customer-facing work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Compare versions with the same data and graders, and show uncertainty</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Test agents for indirect prompt injection and measure guardrails</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Did v2 beat v1 by more than the noise?</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injection got through, and which control would stop it?</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5</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Operating agents in production</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Tracing and privacy</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Offline vs. online evaluation</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Monitoring, releases, incidents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Governance and documentation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5: Capstone evaluation and operations plan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5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39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Tracing agents with OpenTelemetry</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Traces and spans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Trace: one request from start to finish</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Spans: agent, LLM call, tool, retrieval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GenAI conventions: invoke_agent, execute_tool</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Record model, tokens, latency, errors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Privacy by default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Prompt and response capture is opt-in</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Redact personal information before export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Set retention limits and restrict access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201 CMR 17.00 applies to traces too</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Offline and online evaluation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94" name="Rectangle 193"/>
          <p:cNvSpPr/>
          <p:nvPr/>
        </p:nvSpPr>
        <p:spPr>
          <a:xfrm>
            <a:off x="822960" y="2103120"/>
            <a:ext cx="4206240" cy="30175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5" name="Rectangle 194"/>
          <p:cNvSpPr/>
          <p:nvPr/>
        </p:nvSpPr>
        <p:spPr>
          <a:xfrm>
            <a:off x="822960" y="2103120"/>
            <a:ext cx="4206240" cy="457200"/>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600" b="1">
                <a:solidFill>
                  <a:srgbClr val="FFFFFF"/>
                </a:solidFill>
                <a:latin typeface="Source Sans Pro"/>
                <a:ea typeface="Source Sans Pro"/>
                <a:cs typeface="Source Sans Pro"/>
              </a:rPr>
              <a:t>OFFLINE  (development)</a:t>
            </a:r>
          </a:p>
        </p:txBody>
      </p:sp>
      <p:sp>
        <p:nvSpPr>
          <p:cNvPr id="196" name="Rounded Rectangle 195"/>
          <p:cNvSpPr/>
          <p:nvPr/>
        </p:nvSpPr>
        <p:spPr>
          <a:xfrm>
            <a:off x="1143000" y="2743200"/>
            <a:ext cx="3566160" cy="603504"/>
          </a:xfrm>
          <a:prstGeom prst="roundRect">
            <a:avLst>
              <a:gd name="adj" fmla="val 12000"/>
            </a:avLst>
          </a:prstGeom>
          <a:solidFill>
            <a:srgbClr val="FFFFFF"/>
          </a:solidFill>
          <a:ln w="2222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0">
                <a:solidFill>
                  <a:srgbClr val="262626"/>
                </a:solidFill>
                <a:latin typeface="Source Sans Pro"/>
                <a:ea typeface="Source Sans Pro"/>
                <a:cs typeface="Source Sans Pro"/>
              </a:rPr>
              <a:t>Golden and failure datasets</a:t>
            </a:r>
          </a:p>
        </p:txBody>
      </p:sp>
      <p:cxnSp>
        <p:nvCxnSpPr>
          <p:cNvPr id="197" name="Connector 196"/>
          <p:cNvCxnSpPr/>
          <p:nvPr/>
        </p:nvCxnSpPr>
        <p:spPr>
          <a:xfrm>
            <a:off x="2926079" y="3346704"/>
            <a:ext cx="0" cy="201168"/>
          </a:xfrm>
          <a:prstGeom prst="line">
            <a:avLst/>
          </a:prstGeom>
          <a:ln w="22225">
            <a:solidFill>
              <a:srgbClr val="0070C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8" name="Rounded Rectangle 197"/>
          <p:cNvSpPr/>
          <p:nvPr/>
        </p:nvSpPr>
        <p:spPr>
          <a:xfrm>
            <a:off x="1143000" y="3547872"/>
            <a:ext cx="3566160" cy="603504"/>
          </a:xfrm>
          <a:prstGeom prst="roundRect">
            <a:avLst>
              <a:gd name="adj" fmla="val 12000"/>
            </a:avLst>
          </a:prstGeom>
          <a:solidFill>
            <a:srgbClr val="FFFFFF"/>
          </a:solidFill>
          <a:ln w="2222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0">
                <a:solidFill>
                  <a:srgbClr val="262626"/>
                </a:solidFill>
                <a:latin typeface="Source Sans Pro"/>
                <a:ea typeface="Source Sans Pro"/>
                <a:cs typeface="Source Sans Pro"/>
              </a:rPr>
              <a:t>Experiments: change one thing</a:t>
            </a:r>
          </a:p>
        </p:txBody>
      </p:sp>
      <p:cxnSp>
        <p:nvCxnSpPr>
          <p:cNvPr id="199" name="Connector 198"/>
          <p:cNvCxnSpPr/>
          <p:nvPr/>
        </p:nvCxnSpPr>
        <p:spPr>
          <a:xfrm>
            <a:off x="2926079" y="4151376"/>
            <a:ext cx="0" cy="201168"/>
          </a:xfrm>
          <a:prstGeom prst="line">
            <a:avLst/>
          </a:prstGeom>
          <a:ln w="22225">
            <a:solidFill>
              <a:srgbClr val="0070C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0" name="Rounded Rectangle 199"/>
          <p:cNvSpPr/>
          <p:nvPr/>
        </p:nvSpPr>
        <p:spPr>
          <a:xfrm>
            <a:off x="1143000" y="4352544"/>
            <a:ext cx="3566160" cy="603504"/>
          </a:xfrm>
          <a:prstGeom prst="roundRect">
            <a:avLst>
              <a:gd name="adj" fmla="val 12000"/>
            </a:avLst>
          </a:prstGeom>
          <a:solidFill>
            <a:srgbClr val="FFFFFF"/>
          </a:solidFill>
          <a:ln w="2222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0">
                <a:solidFill>
                  <a:srgbClr val="262626"/>
                </a:solidFill>
                <a:latin typeface="Source Sans Pro"/>
                <a:ea typeface="Source Sans Pro"/>
                <a:cs typeface="Source Sans Pro"/>
              </a:rPr>
              <a:t>Release gate in CI</a:t>
            </a:r>
          </a:p>
        </p:txBody>
      </p:sp>
      <p:sp>
        <p:nvSpPr>
          <p:cNvPr id="201" name="Rectangle 200"/>
          <p:cNvSpPr/>
          <p:nvPr/>
        </p:nvSpPr>
        <p:spPr>
          <a:xfrm>
            <a:off x="7040880" y="2103120"/>
            <a:ext cx="4206240" cy="30175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2" name="Rectangle 201"/>
          <p:cNvSpPr/>
          <p:nvPr/>
        </p:nvSpPr>
        <p:spPr>
          <a:xfrm>
            <a:off x="7040880" y="2103120"/>
            <a:ext cx="4206240" cy="4572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600" b="1">
                <a:solidFill>
                  <a:srgbClr val="FFFFFF"/>
                </a:solidFill>
                <a:latin typeface="Source Sans Pro"/>
                <a:ea typeface="Source Sans Pro"/>
                <a:cs typeface="Source Sans Pro"/>
              </a:rPr>
              <a:t>ONLINE  (production)</a:t>
            </a:r>
          </a:p>
        </p:txBody>
      </p:sp>
      <p:sp>
        <p:nvSpPr>
          <p:cNvPr id="203" name="Rounded Rectangle 202"/>
          <p:cNvSpPr/>
          <p:nvPr/>
        </p:nvSpPr>
        <p:spPr>
          <a:xfrm>
            <a:off x="7360920" y="2743200"/>
            <a:ext cx="3566160" cy="603504"/>
          </a:xfrm>
          <a:prstGeom prst="roundRect">
            <a:avLst>
              <a:gd name="adj" fmla="val 12000"/>
            </a:avLst>
          </a:prstGeom>
          <a:solidFill>
            <a:srgbClr val="FFFFFF"/>
          </a:solidFill>
          <a:ln w="22225">
            <a:solidFill>
              <a:srgbClr val="262626"/>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0">
                <a:solidFill>
                  <a:srgbClr val="262626"/>
                </a:solidFill>
                <a:latin typeface="Source Sans Pro"/>
                <a:ea typeface="Source Sans Pro"/>
                <a:cs typeface="Source Sans Pro"/>
              </a:rPr>
              <a:t>Live traces</a:t>
            </a:r>
          </a:p>
        </p:txBody>
      </p:sp>
      <p:cxnSp>
        <p:nvCxnSpPr>
          <p:cNvPr id="204" name="Connector 203"/>
          <p:cNvCxnSpPr/>
          <p:nvPr/>
        </p:nvCxnSpPr>
        <p:spPr>
          <a:xfrm>
            <a:off x="9144000" y="3346704"/>
            <a:ext cx="0" cy="201168"/>
          </a:xfrm>
          <a:prstGeom prst="line">
            <a:avLst/>
          </a:prstGeom>
          <a:ln w="22225">
            <a:solidFill>
              <a:srgbClr val="262626"/>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5" name="Rounded Rectangle 204"/>
          <p:cNvSpPr/>
          <p:nvPr/>
        </p:nvSpPr>
        <p:spPr>
          <a:xfrm>
            <a:off x="7360920" y="3547872"/>
            <a:ext cx="3566160" cy="603504"/>
          </a:xfrm>
          <a:prstGeom prst="roundRect">
            <a:avLst>
              <a:gd name="adj" fmla="val 12000"/>
            </a:avLst>
          </a:prstGeom>
          <a:solidFill>
            <a:srgbClr val="FFFFFF"/>
          </a:solidFill>
          <a:ln w="22225">
            <a:solidFill>
              <a:srgbClr val="262626"/>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0">
                <a:solidFill>
                  <a:srgbClr val="262626"/>
                </a:solidFill>
                <a:latin typeface="Source Sans Pro"/>
                <a:ea typeface="Source Sans Pro"/>
                <a:cs typeface="Source Sans Pro"/>
              </a:rPr>
              <a:t>Code checks and guardrails on all; judges on a sample</a:t>
            </a:r>
          </a:p>
        </p:txBody>
      </p:sp>
      <p:cxnSp>
        <p:nvCxnSpPr>
          <p:cNvPr id="206" name="Connector 205"/>
          <p:cNvCxnSpPr/>
          <p:nvPr/>
        </p:nvCxnSpPr>
        <p:spPr>
          <a:xfrm>
            <a:off x="9144000" y="4151376"/>
            <a:ext cx="0" cy="201168"/>
          </a:xfrm>
          <a:prstGeom prst="line">
            <a:avLst/>
          </a:prstGeom>
          <a:ln w="22225">
            <a:solidFill>
              <a:srgbClr val="262626"/>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7" name="Rounded Rectangle 206"/>
          <p:cNvSpPr/>
          <p:nvPr/>
        </p:nvSpPr>
        <p:spPr>
          <a:xfrm>
            <a:off x="7360920" y="4352544"/>
            <a:ext cx="3566160" cy="603504"/>
          </a:xfrm>
          <a:prstGeom prst="roundRect">
            <a:avLst>
              <a:gd name="adj" fmla="val 12000"/>
            </a:avLst>
          </a:prstGeom>
          <a:solidFill>
            <a:srgbClr val="FFFFFF"/>
          </a:solidFill>
          <a:ln w="22225">
            <a:solidFill>
              <a:srgbClr val="262626"/>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0">
                <a:solidFill>
                  <a:srgbClr val="262626"/>
                </a:solidFill>
                <a:latin typeface="Source Sans Pro"/>
                <a:ea typeface="Source Sans Pro"/>
                <a:cs typeface="Source Sans Pro"/>
              </a:rPr>
              <a:t>Dashboards, alerts, SLOs</a:t>
            </a:r>
          </a:p>
        </p:txBody>
      </p:sp>
      <p:sp>
        <p:nvSpPr>
          <p:cNvPr id="208" name="Rounded Rectangle 207"/>
          <p:cNvSpPr/>
          <p:nvPr/>
        </p:nvSpPr>
        <p:spPr>
          <a:xfrm>
            <a:off x="5257800" y="2743200"/>
            <a:ext cx="1554480" cy="2011680"/>
          </a:xfrm>
          <a:prstGeom prst="roundRect">
            <a:avLst>
              <a:gd name="adj" fmla="val 12000"/>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tIns="27432" rIns="54864" bIns="27432">
            <a:noAutofit/>
          </a:bodyPr>
          <a:lstStyle/>
          <a:p>
            <a:pPr algn="ctr" marL="0" indent="0">
              <a:lnSpc>
                <a:spcPct val="100000"/>
              </a:lnSpc>
              <a:spcBef>
                <a:spcPts val="0"/>
              </a:spcBef>
              <a:spcAft>
                <a:spcPts val="0"/>
              </a:spcAft>
              <a:buNone/>
            </a:pPr>
            <a:r>
              <a:rPr lang="en-US" sz="1400" b="1">
                <a:solidFill>
                  <a:srgbClr val="FFFFFF"/>
                </a:solidFill>
                <a:latin typeface="Source Sans Pro"/>
                <a:ea typeface="Source Sans Pro"/>
                <a:cs typeface="Source Sans Pro"/>
              </a:rPr>
              <a:t>Same graders</a:t>
            </a:r>
          </a:p>
          <a:p>
            <a:pPr algn="ctr" marL="0" indent="0">
              <a:lnSpc>
                <a:spcPct val="100000"/>
              </a:lnSpc>
              <a:spcBef>
                <a:spcPts val="200"/>
              </a:spcBef>
              <a:spcAft>
                <a:spcPts val="0"/>
              </a:spcAft>
              <a:buNone/>
            </a:pPr>
            <a:r>
              <a:rPr lang="en-US" sz="1300" b="0">
                <a:solidFill>
                  <a:srgbClr val="FFFFFF"/>
                </a:solidFill>
                <a:latin typeface="Source Sans Pro"/>
                <a:ea typeface="Source Sans Pro"/>
                <a:cs typeface="Source Sans Pro"/>
              </a:rPr>
              <a:t>code</a:t>
            </a:r>
          </a:p>
          <a:p>
            <a:pPr algn="ctr" marL="0" indent="0">
              <a:lnSpc>
                <a:spcPct val="100000"/>
              </a:lnSpc>
              <a:spcBef>
                <a:spcPts val="200"/>
              </a:spcBef>
              <a:spcAft>
                <a:spcPts val="0"/>
              </a:spcAft>
              <a:buNone/>
            </a:pPr>
            <a:r>
              <a:rPr lang="en-US" sz="1300" b="0">
                <a:solidFill>
                  <a:srgbClr val="FFFFFF"/>
                </a:solidFill>
                <a:latin typeface="Source Sans Pro"/>
                <a:ea typeface="Source Sans Pro"/>
                <a:cs typeface="Source Sans Pro"/>
              </a:rPr>
              <a:t>judge</a:t>
            </a:r>
          </a:p>
          <a:p>
            <a:pPr algn="ctr" marL="0" indent="0">
              <a:lnSpc>
                <a:spcPct val="100000"/>
              </a:lnSpc>
              <a:spcBef>
                <a:spcPts val="200"/>
              </a:spcBef>
              <a:spcAft>
                <a:spcPts val="0"/>
              </a:spcAft>
              <a:buNone/>
            </a:pPr>
            <a:r>
              <a:rPr lang="en-US" sz="1300" b="0">
                <a:solidFill>
                  <a:srgbClr val="FFFFFF"/>
                </a:solidFill>
                <a:latin typeface="Source Sans Pro"/>
                <a:ea typeface="Source Sans Pro"/>
                <a:cs typeface="Source Sans Pro"/>
              </a:rPr>
              <a:t>human</a:t>
            </a:r>
          </a:p>
        </p:txBody>
      </p:sp>
      <p:cxnSp>
        <p:nvCxnSpPr>
          <p:cNvPr id="209" name="Connector 208"/>
          <p:cNvCxnSpPr/>
          <p:nvPr/>
        </p:nvCxnSpPr>
        <p:spPr>
          <a:xfrm>
            <a:off x="5029200" y="2331720"/>
            <a:ext cx="2011680" cy="0"/>
          </a:xfrm>
          <a:prstGeom prst="line">
            <a:avLst/>
          </a:prstGeom>
          <a:ln w="25400">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0" name="TextBox 209"/>
          <p:cNvSpPr txBox="1"/>
          <p:nvPr/>
        </p:nvSpPr>
        <p:spPr>
          <a:xfrm>
            <a:off x="5029200" y="2377440"/>
            <a:ext cx="2011680" cy="27432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300" b="1">
                <a:solidFill>
                  <a:srgbClr val="FF0000"/>
                </a:solidFill>
                <a:latin typeface="Source Sans Pro"/>
                <a:ea typeface="Source Sans Pro"/>
                <a:cs typeface="Source Sans Pro"/>
              </a:rPr>
              <a:t>ship</a:t>
            </a:r>
          </a:p>
        </p:txBody>
      </p:sp>
      <p:cxnSp>
        <p:nvCxnSpPr>
          <p:cNvPr id="211" name="Connector 210"/>
          <p:cNvCxnSpPr/>
          <p:nvPr/>
        </p:nvCxnSpPr>
        <p:spPr>
          <a:xfrm>
            <a:off x="9144000" y="5120640"/>
            <a:ext cx="0" cy="50292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2" name="Connector 211"/>
          <p:cNvCxnSpPr/>
          <p:nvPr/>
        </p:nvCxnSpPr>
        <p:spPr>
          <a:xfrm flipH="1">
            <a:off x="2926080" y="5623560"/>
            <a:ext cx="6217920" cy="0"/>
          </a:xfrm>
          <a:prstGeom prst="line">
            <a:avLst/>
          </a:prstGeom>
          <a:ln w="254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3" name="Connector 212"/>
          <p:cNvCxnSpPr/>
          <p:nvPr/>
        </p:nvCxnSpPr>
        <p:spPr>
          <a:xfrm flipV="1">
            <a:off x="2926080" y="5120640"/>
            <a:ext cx="0" cy="502920"/>
          </a:xfrm>
          <a:prstGeom prst="line">
            <a:avLst/>
          </a:prstGeom>
          <a:ln w="25400">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4" name="TextBox 213"/>
          <p:cNvSpPr txBox="1"/>
          <p:nvPr/>
        </p:nvSpPr>
        <p:spPr>
          <a:xfrm>
            <a:off x="3108960" y="5669280"/>
            <a:ext cx="5852160" cy="411480"/>
          </a:xfrm>
          <a:prstGeom prst="rect">
            <a:avLst/>
          </a:prstGeom>
          <a:noFill/>
        </p:spPr>
        <p:txBody>
          <a:bodyPr wrap="square" anchor="ctr" lIns="36576" tIns="18288" rIns="36576" bIns="18288">
            <a:noAutofit/>
          </a:bodyPr>
          <a:lstStyle/>
          <a:p>
            <a:pPr algn="ctr" marL="0" indent="0">
              <a:lnSpc>
                <a:spcPct val="100000"/>
              </a:lnSpc>
              <a:spcBef>
                <a:spcPts val="0"/>
              </a:spcBef>
              <a:spcAft>
                <a:spcPts val="0"/>
              </a:spcAft>
              <a:buNone/>
            </a:pPr>
            <a:r>
              <a:rPr lang="en-US" sz="1400" b="1">
                <a:solidFill>
                  <a:srgbClr val="FF0000"/>
                </a:solidFill>
                <a:latin typeface="Source Sans Pro"/>
                <a:ea typeface="Source Sans Pro"/>
                <a:cs typeface="Source Sans Pro"/>
              </a:rPr>
              <a:t>Every production failure becomes a new test case</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Monitoring and safe releases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Watch</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Task success, escalations, user feedback</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Topic drift; new clusters of failures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Guardrail hit rate, cost, p95 latency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Alerts tied to agent service levels (SLOs)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Release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CI gate on golden and failure sets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Shadow, then canary, then A/B test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Rollback plan and a kill switch</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Postmortems turn incidents into test cases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Governance: document what you tested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Eval report: dataset, graders, results, known gaps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System card: purpose, tools, limits, owners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Audit trail: versions of prompts, models, and judges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Map to NIST AI RMF; note EU AI Act duties if you sell there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 named owner signs off each release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5: Capstone evaluation and operations plan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Pick a practice agent that mirrors your use case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Instrument it in the sandbox and review 10 traces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Specify online evals, alerts, and a release gate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Present a 5-minute plan; peer review with the rubric</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W5 Agent Evaluation and Operations Plan</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Practice agents and sanitized use-case descriptions only; no employer code, data, or traces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5</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Trace every step, and protect traces like the data they hold</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Use the same graders offline and online; feed failures back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Release behind gates and document what you tested</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the first alert you would set for your agent?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Who signs off a release on your team today?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32004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Failure-driven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Every eval targets a failure mode seen in traces, with a named grader</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Grader quality</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Code checks where possible; LLM judge agreement with humans reported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Coverage</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Router, tool-call, skill, trajectory, and outcome measures present</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Reliability and cost</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Multiple trials; pass^k and cost per success with sample size</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Security</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Injection cases run; guardrail misses and false alarms reported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Operations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Tracing, privacy controls, online evals, alerts, release gate specified</a:t>
                      </a:r>
                    </a:p>
                  </a:txBody>
                  <a:tcPr>
                    <a:solidFill>
                      <a:srgbClr val="FFFFFF"/>
                    </a:solidFill>
                  </a:tcPr>
                </a:tc>
              </a:tr>
            </a:tbl>
          </a:graphicData>
        </a:graphic>
      </p:graphicFrame>
      <p:sp>
        <p:nvSpPr>
          <p:cNvPr id="195" name="TextBox 194"/>
          <p:cNvSpPr txBox="1"/>
          <p:nvPr/>
        </p:nvSpPr>
        <p:spPr>
          <a:xfrm>
            <a:off x="1097280" y="5422392"/>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FAST-13</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Failure taxonomy and evaluation plan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Golden dataset, graders, and judge-agreement report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Component and trajectory scorecard</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Reliability, cost, and red-team report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Agent Evaluation and Operations Plan (capstone)</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Take-home: one-page agent evaluation and operations checklist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Apply your W5 plan to one agent within 30 days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 the eval report template with your team</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FAST-10 AI Governance, Risk, Ethics (policy side)</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FAST-12 Certification Prep (AIF-C01 Domains 3 and 5)</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FAST-13  Evaluating and Operating Agentic AI Systems</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