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 id="296" r:id="rId47"/>
    <p:sldId id="297" r:id="rId48"/>
    <p:sldId id="298" r:id="rId49"/>
    <p:sldId id="299" r:id="rId50"/>
    <p:sldId id="300" r:id="rId5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How Large Language Models Work.</a:t>
            </a:r>
          </a:p>
          <a:p/>
          <a:p>
            <a:r>
              <a:t>From the course video: You probably use an AI assistant every week. Have you ever wondered why it gives a different answer when you ask the same question twice? Why it can write a perfect paragraph and then invent a citation? Why it ignores something buried in the middle of a long document? Or why one model costs ten times more than another? This course answers those questions. Once you know how these models work, you make better decisions about them.</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How Large Language Models Work.</a:t>
            </a:r>
          </a:p>
          <a:p/>
          <a:p>
            <a:r>
              <a:t>From the course video: You probably use an AI assistant every week. Have you ever wondered why it gives a different answer when you ask the same question twice? Why it can write a perfect paragraph and then invent a citation? Why it ignores something buried in the middle of a long document? Or why one model costs ten times more than another? This course answers those questions. Once you know how these models work, you make better decisions about them.</a:t>
            </a:r>
          </a:p>
          <a:p/>
          <a:p>
            <a:r>
              <a:t>From the course video: This is not a coding course, and it is not a beginner's tour. If you have taken our AI literacy or generative AI courses, this is the next step: we go under the hood. It is for analysts, IT staff, project and product owners, and the person on your team everyone asks about AI. We meet live, four sessions of three hours, one per week, and about half of every session is hands-on.</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Choosing an AI model or tool for a team task; Estimating AI usage costs and context limits; Explaining AI behavior and limits to coworkers and managers; Scoping retrieval-grounded assistants over company documents; Reviewing AI vendor model cards and data terms; Spotting AI security and data risks before rollout.</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Workforce training only: no model development, fine-tuning runs, or system implementation for the employer.</a:t>
            </a:r>
          </a:p>
          <a:p/>
          <a:p>
            <a:r>
              <a:t>Audience: W-2 incumbent workers of Massachusetts private employers, with priority on small and medium-sized businesses.</a:t>
            </a:r>
          </a:p>
          <a:p/>
          <a:p>
            <a:r>
              <a:t>Prerequisites: Regular use of any AI chat tool at work, or completion of FAST-01 or FAST-02. Comfortable with spreadsheets and basic arithmetic (for cost estimates). No coding required; developers can take the optional technical extensions.</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 word on data. Every lab uses fictional Massachusetts companies and fictional data. Never put customer personal information, health information, or confidential company data into a prompt. Massachusetts law protects personal information, and your employer has its own rules.</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FAST-01 is literacy: when to use AI, how to check it, what never goes in. FAST-02 is daily work patterns in the approved assistant. Both treat the model mostly as a black box with one key idea: it predicts text.</a:t>
            </a:r>
          </a:p>
          <a:p/>
          <a:p>
            <a:r>
              <a:t>FAST-14 goes under the hood and then turns that understanding into decisions: which model, which settings, how much it will cost, whether a long document will fit, and whether the job needs retrieval or tools. We do not reteach prompt patterns; FAST-03 covers those.</a:t>
            </a:r>
          </a:p>
          <a:p/>
          <a:p>
            <a:r>
              <a:t>No coding is required. Developers will find optional extensions in the lab guide.</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about how a model reads and writes. Text becomes tokens. The model predicts the next token, one at a time, and attention lets it use everything in its context. You will see token counts and probabilities for yourself, change the temperature, and watch the answers change.</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Start here, because everything else follows from it. A language model assigns probabilities to what comes next. Given "Our shuttle leaves the inn every", the model scores every token in its vocabulary; "morning", "hour", and "day" get high probability, nonsense gets almost none.</a:t>
            </a:r>
          </a:p>
          <a:p/>
          <a:p>
            <a:r>
              <a:t>The model picks one token (by sampling or by taking the top choice), appends it, and repeats. A 300-word answer is about 400 of these steps. That is why the same question can give different answers: at each step there is a choice, and temperature controls how adventurous the choice is.</a:t>
            </a:r>
          </a:p>
          <a:p/>
          <a:p>
            <a:r>
              <a:t>It also explains hallucination at a high level: the model is trained to produce plausible continuations, not verified facts. Plausible and true usually overlap, but not always.</a:t>
            </a:r>
          </a:p>
          <a:p/>
          <a:p>
            <a:r>
              <a:t>Example sentence is from the fictional Cape Harbor Inn used in Lab 1. Probabilities on the slide are illustrative.</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Keep this brisk, about eight minutes. The point is the pattern: each era fixed the previous era's main limit. Rules could not scale to new domains. Counting n-grams gave zero probability to word combinations never seen in training. Recurrent networks (RNNs, LSTMs) handled sequences but processed words one at a time and struggled with long sentences.</a:t>
            </a:r>
          </a:p>
          <a:p/>
          <a:p>
            <a:r>
              <a:t>Attention (Bahdanau, Cho, and Bengio, 2014) let a translation model look back at any input word. The 2017 paper "Attention Is All You Need" (Vaswani and seven co-authors at Google) removed recurrence entirely, so training could run in parallel on GPUs. That made today's scale possible.</a:t>
            </a:r>
          </a:p>
          <a:p/>
          <a:p>
            <a:r>
              <a:t>Correct names to use: ELIZA was built by Joseph Weizenbaum at MIT; the LSTM is from Hochreiter and Schmidhuber (1997).</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Most models use subword tokenization such as byte-pair encoding (BPE, Sennrich et al., 2015): common words are one token, rare words are split into pieces. "Shuttle" may be one token; a part number like "HFB-3816-Z" may be six.</a:t>
            </a:r>
          </a:p>
          <a:p/>
          <a:p>
            <a:r>
              <a:t>Tokens explain several odd behaviors. Models can miscount letters in a word, because they see tokens, not letters. The same text in Portuguese or Vietnamese can cost more tokens than in English.</a:t>
            </a:r>
          </a:p>
          <a:p/>
          <a:p>
            <a:r>
              <a:t>Everything in the conversation counts: the system instructions, the chat history, attached files, tool definitions and results, images, and the output, including any hidden reasoning tokens. In Lab 1 you will count tokens for a real FAQ and turn that into a monthly cost.</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An embedding is a vector, often hundreds or thousands of numbers, that places a word or passage in a "meaning space". Distance in that space approximates similarity of meaning. This is how a search can find "money back" when you typed "refund policy".</a:t>
            </a:r>
          </a:p>
          <a:p/>
          <a:p>
            <a:r>
              <a:t>Families: encoder-only models read the whole text in both directions and are good at understanding tasks. Decoder-only models read left to right and predict the next token; nearly every chat model today is decoder-only. Encoder-decoder models map an input sequence to an output sequence.</a:t>
            </a:r>
          </a:p>
          <a:p/>
          <a:p>
            <a:r>
              <a:t>Correction to common course material: encoder-only models were not abandoned after 2021. They are the workhorses of embeddings and reranking in RAG systems (for example ModernBERT, 2024).</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the diagram bottom to top. Tokens become embeddings, with position information added so the model knows word order. Then the same block repeats dozens of times: self-attention, then a feed-forward network, each wrapped with residual connections and normalization.</a:t>
            </a:r>
          </a:p>
          <a:p/>
          <a:p>
            <a:r>
              <a:t>Self-attention in plain words: each token asks a question (query), every earlier token offers a label (key) and content (value), and the token pulls in content from the tokens whose labels best match its question. Example from the fictional North Shore Builders handbook: in "The roofer told the owner that he would return Monday", attention helps decide who "he" is.</a:t>
            </a:r>
          </a:p>
          <a:p/>
          <a:p>
            <a:r>
              <a:t>Many attention "heads" run in parallel, each learning different relationships. In a chat model a causal mask stops tokens from seeing the future. During generation the model caches past keys and values (the KV cache), which is why long conversations use more memory and cost.</a:t>
            </a:r>
          </a:p>
          <a:p/>
          <a:p>
            <a:r>
              <a:t>Finally a projection turns the last position into probabilities over the vocabulary: back to next-token prediction.</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Pairs work in the sandbox. The local open-weight model shows the top next-token probabilities; vendor playgrounds show token counts and let you change temperature.</a:t>
            </a:r>
          </a:p>
          <a:p/>
          <a:p>
            <a:r>
              <a:t>Debrief: which settings would you use for a policy answer, and which for marketing taglines? Why did the part numbers and the French phrase cost more tokens?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2: how training turns a text predictor into an assistant, and why it still hallucinates.</a:t>
            </a:r>
          </a:p>
          <a:p/>
          <a:p>
            <a:r>
              <a:t>Takeaways: LLMs generate one token at a time from probabilities. Tokens drive limits and cost; embeddings capture meaning. Attention lets every token use relevant context.</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about training. A model first learns from a huge amount of text, which gives you a base model that just continues text. Then it is tuned to follow instructions and to match human preferences. Newer reasoning models are trained to think in steps before they answer. You will compare those model types side by side, and you will hunt for hallucinations, then fix most of them by giving the model a source.</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Three broad stages. Pretraining: the model reads trillions of tokens of text and learns to predict the next token. No human labels are needed; the text supplies its own answers (self-supervised learning). The result is a base model that continues text but does not reliably follow instructions.</a:t>
            </a:r>
          </a:p>
          <a:p/>
          <a:p>
            <a:r>
              <a:t>Instruction tuning (supervised fine-tuning, SFT): the base model is trained on many example conversations written or reviewed by people, so it learns the assistant format.</a:t>
            </a:r>
          </a:p>
          <a:p/>
          <a:p>
            <a:r>
              <a:t>Preference tuning: people (or AI under written principles) compare answers; the model is tuned toward preferred ones. Then many current models get reasoning training: reinforcement learning on problems with checkable answers, such as math and code.</a:t>
            </a:r>
          </a:p>
          <a:p/>
          <a:p>
            <a:r>
              <a:t>The term "foundation model" for a broadly trained model adaptable to many tasks comes from Stanford researchers in 2021 (Bommasani et al.), not 2001 as some slides state.</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Parameters are the numbers the model adjusts during training. More parameters and more data generally improve capability, but not in a simple "bigger is smarter" way.</a:t>
            </a:r>
          </a:p>
          <a:p/>
          <a:p>
            <a:r>
              <a:t>DeepMind's Chinchilla study (Hoffmann et al., 2022) showed many models were undertrained: a 70B-parameter model trained on 1.4 trillion tokens beat the 280B Gopher. Data quantity and quality matter as much as size.</a:t>
            </a:r>
          </a:p>
          <a:p/>
          <a:p>
            <a:r>
              <a:t>Mixture-of-Experts models route each token through a few "expert" sub-networks. Example: DeepSeek-V4 Pro is reported at 1.6 trillion total parameters but about 49 billion active per token, which keeps inference cheaper. Distillation trains smaller models to imitate larger ones.</a:t>
            </a:r>
          </a:p>
          <a:p/>
          <a:p>
            <a:r>
              <a:t>Frontier labs no longer publish parameter counts, so treat any number you read for closed models as unverified. GPT-3 (175B) is about 117 times GPT-2 (1.5B), not 150 times.</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the base-versus-instruct contrast. A base model given "What is the capital of Massachusetts?" may continue with more quiz questions. An instruction-tuned model answers "Boston." Chat products such as ChatGPT, Claude, and Gemini are instruction-tuned, never raw base models.</a:t>
            </a:r>
          </a:p>
          <a:p/>
          <a:p>
            <a:r>
              <a:t>RLHF as described in InstructGPT (Ouyang et al., 2022): people rank several answers; a reward model learns to score answers the way people would; reinforcement learning tunes the model toward higher scores. The reward model scores responses; it does not generate questions or answers.</a:t>
            </a:r>
          </a:p>
          <a:p/>
          <a:p>
            <a:r>
              <a:t>DPO (Rafailov et al., 2023) skips the separate reward model. Constitutional AI and RLAIF use AI-generated feedback guided by written principles. These steps shape what a model refuses, which is why the same request can be handled differently by different vendors.</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Reasoning models are trained with reinforcement learning on tasks with verifiable answers (math, code, logic). DeepSeek-R1 (2025) showed long step-by-step reasoning can emerge from this kind of training. Current frontier families from OpenAI, Anthropic, and Google expose an adjustable reasoning effort or thinking budget.</a:t>
            </a:r>
          </a:p>
          <a:p/>
          <a:p>
            <a:r>
              <a:t>Business rule of thumb: low effort for lookups, rewrites, and simple extraction; higher effort for multi-step analysis, reconciliation, or planning. Thinking tokens count toward output cost and latency, so measure before switching everything to maximum effort.</a:t>
            </a:r>
          </a:p>
          <a:p/>
          <a:p>
            <a:r>
              <a:t>Spending more compute at answer time ("test-time compute") is now a second lever beside model size.</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Hallucination (NIST AI 600-1 calls it "confabulation") is the confident production of false content. It follows from the training objective: next-token prediction rewards fluent continuations. Facts that appeared rarely in training are the most at risk: specific numbers, people, citations, part numbers.</a:t>
            </a:r>
          </a:p>
          <a:p/>
          <a:p>
            <a:r>
              <a:t>Mitigations stack. Grounding in a supplied document is the strongest everyday fix; Lab 2 measures how much it helps. Abstention ("say not in source") and citations make errors visible. None of these removes the need for a named person to check the output.</a:t>
            </a:r>
          </a:p>
          <a:p/>
          <a:p>
            <a:r>
              <a:t>Also discuss "emergent abilities": larger models sometimes seem to gain skills suddenly. Schaeffer et al. (2023) argue some of these jumps are artifacts of how we score. Teach both views.</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base model runs locally in the sandbox. Expect it to continue text instead of answering. The reasoning model should do best on the multi-step pricing question but take longer.</a:t>
            </a:r>
          </a:p>
          <a:p/>
          <a:p>
            <a:r>
              <a:t>Hallucination hunt: several questions ask about facts that are not on the sheet. With the sheet attached, the best answer is "not in source". Count how many invented facts disappear.</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3: choosing and configuring a model.</a:t>
            </a:r>
          </a:p>
          <a:p/>
          <a:p>
            <a:r>
              <a:t>Discussion questions: Why does a base model not answer your question? Which hallucinations survived even with the fact sheet?</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about choosing a model. Closed models and open-weight models. Context windows that now reach about a million tokens, and why bigger is not always better. Price per token, speed, and benchmarks, and why a leaderboard score may not mean what you think. You will test three models on ten tasks from a fictional accounting firm and build a scorecard with cost per thousand documents.</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Snapshot from vendor documentation as of October 14, 2026; names change fast. Re-verify before every cohort. OpenAI: GPT-6 family with adjustable reasoning effort and about 1.05M-token context; open-weight gpt-oss-120b and 20b (Apache 2.0). Anthropic: Claude Opus, Sonnet, and Haiku 5.5 with 1M context. Google: Gemini 4 Argon, generally available since October 13, 2026, with a 1M-token limit; open-weight Gemma 4.</a:t>
            </a:r>
          </a:p>
          <a:p/>
          <a:p>
            <a:r>
              <a:t>Open-weight leaders: DeepSeek-V4 (MIT license, MoE), Qwen3.x (mostly Apache 2.0), Llama 4 Scout and Maverick (Meta license with conditions), Mistral Large 3 and 4.</a:t>
            </a:r>
          </a:p>
          <a:p/>
          <a:p>
            <a:r>
              <a:t>Open-weight means the weights are downloadable; open-source would also require an open license and, ideally, data and code. Read the model card: intended uses, limits, evaluation results, license, and data handling.</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context window is everything the model can see at once, measured in tokens. Frontier models now accept about one million tokens, roughly 750,000 English words or several thick binders.</a:t>
            </a:r>
          </a:p>
          <a:p/>
          <a:p>
            <a:r>
              <a:t>The stacked bar shows what actually fills it: system instructions, tool definitions, chat history, attached documents, tool results, and the room reserved for the output and any reasoning. Output limits are much smaller than input limits (for example 128K output tokens).</a:t>
            </a:r>
          </a:p>
          <a:p/>
          <a:p>
            <a:r>
              <a:t>Bigger is not automatically better. Research such as "Lost in the Middle" (Liu et al., 2023) found models use information at the start and end of long inputs more reliably than the middle. Long inputs also cost more and run slower. Prompt caching cuts cost when the same long prefix is reused. For large document sets, retrieval (Session 4) usually beats pasting everything.</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Temperature reshapes the probability distribution before sampling: low values sharpen it, high values flatten it. Even at temperature 0, outputs can vary slightly across runs on hosted models; plan for it.</a:t>
            </a:r>
          </a:p>
          <a:p/>
          <a:p>
            <a:r>
              <a:t>Cost formula used in labs: (input tokens x input price + output tokens x output price) / 1,000,000, times volume. Example with placeholder prices: 1,200 input and 300 output tokens at $2 and $10 per million is $0.0054 per request, about $16 for 3,000 requests.</a:t>
            </a:r>
          </a:p>
          <a:p/>
          <a:p>
            <a:r>
              <a:t>Latency has two parts: time to first token and tokens per second. Quantization stores weights with fewer bits so a model runs on smaller hardware, usually with a small quality loss.</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Benchmarks are useful for a shortlist, not a decision. Many popular benchmarks are saturated: when every top model scores 90% or more, small differences are noise. Contamination happens when benchmark questions appear in training data, inflating scores.</a:t>
            </a:r>
          </a:p>
          <a:p/>
          <a:p>
            <a:r>
              <a:t>Preference arenas collect human votes in head-to-head comparisons. They capture what people like, which correlates with longer, nicely formatted answers, not necessarily correct ones.</a:t>
            </a:r>
          </a:p>
          <a:p/>
          <a:p>
            <a:r>
              <a:t>The habit we build in Lab 3: write 10 test items from your real task, with expected answers, and run each candidate model on them. Add cost and speed. That small test usually tells you more than any public leaderboard.</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Current frontier models accept images, documents, audio, and often video natively, and many generate images or hold real-time voice conversations. Business uses: reading a photographed delivery slip, describing a defect photo, transcribing a site walk-through. Check accuracy on numbers in images carefully.</a:t>
            </a:r>
          </a:p>
          <a:p/>
          <a:p>
            <a:r>
              <a:t>Local models: open-weight models such as gpt-oss-20b, Gemma, or Qwen can run on a capable workstation once quantized. Benefits: data stays in-house, predictable cost, offline use. Costs: weaker than frontier models on hard tasks, and someone must patch, monitor, and secure them.</a:t>
            </a:r>
          </a:p>
          <a:p/>
          <a:p>
            <a:r>
              <a:t>Data rules still apply to local models: personal information on your own server is still protected under 201 CMR 17.00.</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Back Bay Accounting Partners (fictional) wants summaries of client engagement letters: scope, fees, deadlines, and exclusions. Each letter is 3 to 9 pages. The 10 test items include one letter with an unusual exclusion and one with a fee table.</a:t>
            </a:r>
          </a:p>
          <a:p/>
          <a:p>
            <a:r>
              <a:t>Trainees recommend one model and justify it with accuracy, cost, speed, context fit, and data terms (retention, training use, data location). There is no single right answer; the evidence is what is graded.</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4: grounding, tools, and safety.</a:t>
            </a:r>
          </a:p>
          <a:p/>
          <a:p>
            <a:r>
              <a:t>Takeaways: Choose models with your own small test, not a leaderboard. Context windows are large but not perfectly used. Settings, caching, and model size drive cost and speed.</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about applying LLMs safely. When to write a better prompt, when to connect the model to your documents with retrieval, and when fine-tuning is worth it. How tool use and the Model Context Protocol let models take actions. And what can go wrong, using the OWASP Top 10 for LLM Applications. You will plant a hidden instruction in a document and see whether the assistant obeys it.</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Default order: start with prompting, add retrieval for knowledge, consider fine-tuning only for behavior that prompting cannot fix, and add tools when the model must look things up live or take actions.</a:t>
            </a:r>
          </a:p>
          <a:p/>
          <a:p>
            <a:r>
              <a:t>LoRA (Hu et al., 2021) and QLoRA fine-tune a small set of added weights, making customization cheap. But fine-tuning is poor at teaching new facts and the knowledge goes stale; RAG keeps facts current and citable.</a:t>
            </a:r>
          </a:p>
          <a:p/>
          <a:p>
            <a:r>
              <a:t>Scope note for this course: we discuss fine-tuning as a decision; we do not run fine-tuning jobs or build systems for the employer.</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RAG was named by Lewis et al. (2020). Indexing, done ahead of time: documents are split into chunks, each chunk is turned into an embedding, and the embeddings go into a vector or hybrid search index.</a:t>
            </a:r>
          </a:p>
          <a:p/>
          <a:p>
            <a:r>
              <a:t>At question time: the question is embedded, the closest chunks are retrieved (often combined with keyword search and a reranker), and the model answers using only those chunks, with citations.</a:t>
            </a:r>
          </a:p>
          <a:p/>
          <a:p>
            <a:r>
              <a:t>What goes wrong: the right chunk is not retrieved (retrieval failure), or the model ignores or contradicts it (grounding failure). Evaluate both: did we fetch the right passage, and is every claim supported by it?</a:t>
            </a:r>
          </a:p>
          <a:p/>
          <a:p>
            <a:r>
              <a:t>Many approved assistants offer RAG without code: Copilot and ChatGPT projects, Gemini Gems, Claude Projects with uploaded files. Lab 4 uses one of these or the sandbox.</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Tool use (function calling): the application tells the model which tools exist, described with JSON Schema. The model does not run anything itself; it outputs a structured request such as get_order_status with order_id 4471. The application runs it and returns the result, and the model continues.</a:t>
            </a:r>
          </a:p>
          <a:p/>
          <a:p>
            <a:r>
              <a:t>Structured outputs force the model's reply to match a schema, which makes results safe to pass to other systems.</a:t>
            </a:r>
          </a:p>
          <a:p/>
          <a:p>
            <a:r>
              <a:t>The Model Context Protocol (MCP), introduced by Anthropic in 2024 and now an open standard (current spec dated 2026-07-28), lets any compatible app discover tools from MCP servers (tools/list) and call them (tools/call). The spec calls for user consent before tool use and treats tool descriptions as untrusted.</a:t>
            </a:r>
          </a:p>
          <a:p/>
          <a:p>
            <a:r>
              <a:t>An agent is this loop running several times toward a goal. Rule: require human approval before irreversible actions such as payments, deletions, or sending email. FAST-13 covers evaluating agents in depth.</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full OWASP Top 10 for LLM Applications 2025 (genai.owasp.org): LLM01 Prompt Injection, LLM02 Sensitive Information Disclosure, LLM03 Supply Chain, LLM04 Data and Model Poisoning, LLM05 Improper Output Handling, LLM06 Excessive Agency, LLM07 System Prompt Leakage, LLM08 Vector and Embedding Weaknesses, LLM09 Misinformation, LLM10 Unbounded Consumption.</a:t>
            </a:r>
          </a:p>
          <a:p/>
          <a:p>
            <a:r>
              <a:t>Indirect prompt injection is the one most workers have never heard of: instructions hidden inside a document, email, or web page the model reads. In Lab 4 you plant one in the fictional handbook and see whether the assistant obeys it.</a:t>
            </a:r>
          </a:p>
          <a:p/>
          <a:p>
            <a:r>
              <a:t>Controls map to the risks: segregate untrusted content, least privilege, output validation, human-in-the-loop, rate and spend limits, and red-teaming before launch.</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NIST AI 600-1, the Generative AI Profile of the AI Risk Management Framework (July 2024), lists 12 risks unique to or worsened by generative AI, including confabulation, data privacy, information security, and harmful bias, with suggested actions. It is voluntary and a good checklist for small businesses.</a:t>
            </a:r>
          </a:p>
          <a:p/>
          <a:p>
            <a:r>
              <a:t>EU AI Act: obligations for general-purpose AI model providers (technical documentation, copyright policy, training-data summary) apply from August 2, 2025, with Commission enforcement powers from August 2, 2026. It matters to Massachusetts companies that sell into the EU or build on GPAI models. Awareness level only; this is training, not legal advice.</a:t>
            </a:r>
          </a:p>
          <a:p/>
          <a:p>
            <a:r>
              <a:t>Massachusetts: personal information (a name with an SSN, license, or financial account number) must be protected wherever it goes, including AI tools and their logs. Check vendor terms for retention and whether your data trains their models. Tie back to FAST-10 for governance.</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North Shore Builders (fictional residential contractor) wants a warranty-question assistant for office staff. Trainees use the approved tool's project or knowledge feature, or the sandbox mini-RAG, to ground answers in the fictional handbook.</a:t>
            </a:r>
          </a:p>
          <a:p/>
          <a:p>
            <a:r>
              <a:t>The planted instruction tells the assistant to promise free roof replacement. Record whether it obeys, then name the OWASP risk and the control. The solution brief pulls Labs 1 to 4 together; see the template in the lab guide.</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Discussion questions: Did the planted instruction work, and what would stop it? Which approach does your solution brief choose, and why?</a:t>
            </a:r>
          </a:p>
        </p:txBody>
      </p:sp>
      <p:sp>
        <p:nvSpPr>
          <p:cNvPr id="4" name="Slide Number Placeholder 3"/>
          <p:cNvSpPr>
            <a:spLocks noGrp="1"/>
          </p:cNvSpPr>
          <p:nvPr>
            <p:ph type="sldNum" idx="12"/>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four sessions (start and end check). Four lab worksheets (W1 to W4) scored complete / incomplete against written criteria. Pre- and post-course knowledge check from the 30-item quiz bank; gain reported per trainee; 80% on the post-check to meet. Final LLM solution brief scored Meets on every rubric criterion (one resubmission allowed). Post-course confidence survey and a 60-day follow-up on whether the trainee used the scorecard or brief at work.</a:t>
            </a:r>
          </a:p>
        </p:txBody>
      </p:sp>
      <p:sp>
        <p:nvSpPr>
          <p:cNvPr id="4" name="Slide Number Placeholder 3"/>
          <p:cNvSpPr>
            <a:spLocks noGrp="1"/>
          </p:cNvSpPr>
          <p:nvPr>
            <p:ph type="sldNum" idx="12"/>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every session, start to finish, turn in four lab worksheets, and score Meets on a one-page LLM solution brief. Attendance is recorded at the opening and at dismissal. Watching a recording does not count.</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Concepts align with AWS Certified AI Practitioner (AIF-C01) Domains 2 and 3 (generative AI fundamentals; applications of foundation models); see FAST-12. Trainees receive a 7formations certificate of completion.</a:t>
            </a:r>
          </a:p>
          <a:p/>
          <a:p>
            <a:r>
              <a:t>From the course video: When you finish, you will have a model selection scorecard, a solution brief for a real task type, and the ability to explain to anyone how these models actually work.</a:t>
            </a:r>
          </a:p>
        </p:txBody>
      </p:sp>
      <p:sp>
        <p:nvSpPr>
          <p:cNvPr id="4" name="Slide Number Placeholder 3"/>
          <p:cNvSpPr>
            <a:spLocks noGrp="1"/>
          </p:cNvSpPr>
          <p:nvPr>
            <p:ph type="sldNum" idx="12"/>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4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FAST-14</a:t>
            </a:r>
          </a:p>
          <a:p>
            <a:pPr algn="ctr" marL="0" indent="0">
              <a:lnSpc>
                <a:spcPct val="95000"/>
              </a:lnSpc>
              <a:spcBef>
                <a:spcPts val="0"/>
              </a:spcBef>
              <a:spcAft>
                <a:spcPts val="0"/>
              </a:spcAft>
              <a:buNone/>
            </a:pPr>
            <a:r>
              <a:rPr lang="en-US" sz="2800" b="0">
                <a:solidFill>
                  <a:srgbClr val="FF0000"/>
                </a:solidFill>
                <a:latin typeface="Arial"/>
                <a:ea typeface="Arial"/>
                <a:cs typeface="Arial"/>
              </a:rPr>
              <a:t>How Large Language Models Work</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Foundations for Choosing and Applying LLMs at Work</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12 hours  |  4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(From text prediction to transformers)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Next-token prediction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Seventy years of language AI</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Tokens and tokenization</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Embeddings and model families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Attention inside the transformer</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(How LLMs are trained and why they behave as they do)</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The training pipeline</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Pretraining, scaling, Mixture-of-Experts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Instruction and preference tuning</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Reasoning models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Hallucination: causes and fixes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(Choosing and configuring a model)</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Closed and open-weight models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Context windows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Decoding, latency, cost</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Benchmarks and their limits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Multimodal and local models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(Applying LLMs safely)</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Choosing how to adapt a model</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Retrieval-augmented generation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Tool use and the Model Context Protocol</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OWASP Top 10 for LLM Applications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NIST, EU AI Act, Massachusetts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Explain in plain language how an LLM turns text into tokens, predicts the next token, and uses attention over its context, and use that to explain variability and hallucination.</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Describe the training pipeline (pretraining, instruction tuning, preference tuning, reasoning training) and predict how base, instruct, and reasoning models will behave on the same task.</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Estimate tokens, context-window fit, and cost for a workplace task, and choose decoding settings (such as temperature) for accuracy or variety.</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Compare at least three models (closed, small, and open-weight) on a 10-item task-specific test, read their model cards and data terms, and recommend one with evidence.</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Choose between prompting, RAG, fine-tuning, and tool use for a business need, and name at least three OWASP LLM risks with matching controls.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Business, data, and operations analysts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IT support and systems administrators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Project, product, and program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Team AI champions and super-users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Software developers new to LLMs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Compliance, risk, and quality staff</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hospitality, and logistics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Workforce training only: no model development, fine-tuning runs, or system implementation for the employer.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Where this course fits: FAST-01, FAST-02, FAST-14</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FAST-01 and FAST-02 taught you to</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Decide when AI fits a task (FAST-01)</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Check output and protect data (FAST-01)</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Draft, summarize, and compare with your tool (FAST-02)</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Treat the model as a helpful black box</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FAST-14 opens the box</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How tokens, attention, and training shape answers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Why answers vary, drift, and sometimes invent facts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How to choose, configure, and cost a model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When to prompt, retrieve, fine-tune, or add tools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From text prediction to transformers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Next-token prediction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Seventy years of language AI</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Tokens and tokenization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Embeddings and model families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Attention inside the transformer</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1: Tokens, probabilities, and temperature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 language model predicts the next token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Rounded Rectangle 193"/>
          <p:cNvSpPr/>
          <p:nvPr/>
        </p:nvSpPr>
        <p:spPr>
          <a:xfrm>
            <a:off x="822960" y="2240280"/>
            <a:ext cx="3931920" cy="10058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262626"/>
                </a:solidFill>
                <a:latin typeface="Source Sans Pro"/>
                <a:ea typeface="Source Sans Pro"/>
                <a:cs typeface="Source Sans Pro"/>
              </a:rPr>
              <a:t>Context so far</a:t>
            </a:r>
          </a:p>
          <a:p>
            <a:pPr algn="ctr" marL="0" indent="0">
              <a:lnSpc>
                <a:spcPct val="100000"/>
              </a:lnSpc>
              <a:spcBef>
                <a:spcPts val="200"/>
              </a:spcBef>
              <a:spcAft>
                <a:spcPts val="0"/>
              </a:spcAft>
              <a:buNone/>
            </a:pPr>
            <a:r>
              <a:rPr lang="en-US" sz="1300" b="0">
                <a:solidFill>
                  <a:srgbClr val="262626"/>
                </a:solidFill>
                <a:latin typeface="Source Sans Pro"/>
                <a:ea typeface="Source Sans Pro"/>
                <a:cs typeface="Source Sans Pro"/>
              </a:rPr>
              <a:t>"Our shuttle leaves the inn every ..."</a:t>
            </a:r>
          </a:p>
        </p:txBody>
      </p:sp>
      <p:cxnSp>
        <p:nvCxnSpPr>
          <p:cNvPr id="195" name="Connector 194"/>
          <p:cNvCxnSpPr/>
          <p:nvPr/>
        </p:nvCxnSpPr>
        <p:spPr>
          <a:xfrm>
            <a:off x="4754880" y="2743200"/>
            <a:ext cx="45720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6" name="Rounded Rectangle 195"/>
          <p:cNvSpPr/>
          <p:nvPr/>
        </p:nvSpPr>
        <p:spPr>
          <a:xfrm>
            <a:off x="5212080" y="2240280"/>
            <a:ext cx="1371600" cy="100584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LLM</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scores every token</a:t>
            </a:r>
          </a:p>
        </p:txBody>
      </p:sp>
      <p:cxnSp>
        <p:nvCxnSpPr>
          <p:cNvPr id="197" name="Connector 196"/>
          <p:cNvCxnSpPr/>
          <p:nvPr/>
        </p:nvCxnSpPr>
        <p:spPr>
          <a:xfrm>
            <a:off x="6583680" y="2743200"/>
            <a:ext cx="36576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6949440" y="1965960"/>
            <a:ext cx="4206240" cy="32004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200" b="1">
                <a:solidFill>
                  <a:srgbClr val="262626"/>
                </a:solidFill>
                <a:latin typeface="Source Sans Pro"/>
                <a:ea typeface="Source Sans Pro"/>
                <a:cs typeface="Source Sans Pro"/>
              </a:rPr>
              <a:t>Next-token probabilities (illustrative)</a:t>
            </a:r>
          </a:p>
        </p:txBody>
      </p:sp>
      <p:sp>
        <p:nvSpPr>
          <p:cNvPr id="199" name="TextBox 198"/>
          <p:cNvSpPr txBox="1"/>
          <p:nvPr/>
        </p:nvSpPr>
        <p:spPr>
          <a:xfrm>
            <a:off x="6949440" y="2331720"/>
            <a:ext cx="10972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morning</a:t>
            </a:r>
          </a:p>
        </p:txBody>
      </p:sp>
      <p:sp>
        <p:nvSpPr>
          <p:cNvPr id="200" name="Rectangle 199"/>
          <p:cNvSpPr/>
          <p:nvPr/>
        </p:nvSpPr>
        <p:spPr>
          <a:xfrm>
            <a:off x="8138160" y="2377439"/>
            <a:ext cx="2560320" cy="21945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1" name="TextBox 200"/>
          <p:cNvSpPr txBox="1"/>
          <p:nvPr/>
        </p:nvSpPr>
        <p:spPr>
          <a:xfrm>
            <a:off x="10744200" y="2331720"/>
            <a:ext cx="731520" cy="292608"/>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100" b="1">
                <a:solidFill>
                  <a:srgbClr val="262626"/>
                </a:solidFill>
                <a:latin typeface="Source Sans Pro"/>
                <a:ea typeface="Source Sans Pro"/>
                <a:cs typeface="Source Sans Pro"/>
              </a:rPr>
              <a:t>46%</a:t>
            </a:r>
          </a:p>
        </p:txBody>
      </p:sp>
      <p:sp>
        <p:nvSpPr>
          <p:cNvPr id="202" name="TextBox 201"/>
          <p:cNvSpPr txBox="1"/>
          <p:nvPr/>
        </p:nvSpPr>
        <p:spPr>
          <a:xfrm>
            <a:off x="6949440" y="2660903"/>
            <a:ext cx="10972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hour</a:t>
            </a:r>
          </a:p>
        </p:txBody>
      </p:sp>
      <p:sp>
        <p:nvSpPr>
          <p:cNvPr id="203" name="Rectangle 202"/>
          <p:cNvSpPr/>
          <p:nvPr/>
        </p:nvSpPr>
        <p:spPr>
          <a:xfrm>
            <a:off x="8138160" y="2706623"/>
            <a:ext cx="1558455" cy="219456"/>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 name="TextBox 203"/>
          <p:cNvSpPr txBox="1"/>
          <p:nvPr/>
        </p:nvSpPr>
        <p:spPr>
          <a:xfrm>
            <a:off x="9742335" y="2660903"/>
            <a:ext cx="731520" cy="292608"/>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100" b="1">
                <a:solidFill>
                  <a:srgbClr val="262626"/>
                </a:solidFill>
                <a:latin typeface="Source Sans Pro"/>
                <a:ea typeface="Source Sans Pro"/>
                <a:cs typeface="Source Sans Pro"/>
              </a:rPr>
              <a:t>28%</a:t>
            </a:r>
          </a:p>
        </p:txBody>
      </p:sp>
      <p:sp>
        <p:nvSpPr>
          <p:cNvPr id="205" name="TextBox 204"/>
          <p:cNvSpPr txBox="1"/>
          <p:nvPr/>
        </p:nvSpPr>
        <p:spPr>
          <a:xfrm>
            <a:off x="6949440" y="2990087"/>
            <a:ext cx="10972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day</a:t>
            </a:r>
          </a:p>
        </p:txBody>
      </p:sp>
      <p:sp>
        <p:nvSpPr>
          <p:cNvPr id="206" name="Rectangle 205"/>
          <p:cNvSpPr/>
          <p:nvPr/>
        </p:nvSpPr>
        <p:spPr>
          <a:xfrm>
            <a:off x="8138160" y="3035807"/>
            <a:ext cx="946205" cy="219456"/>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7" name="TextBox 206"/>
          <p:cNvSpPr txBox="1"/>
          <p:nvPr/>
        </p:nvSpPr>
        <p:spPr>
          <a:xfrm>
            <a:off x="9130085" y="2990087"/>
            <a:ext cx="731520" cy="292608"/>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100" b="1">
                <a:solidFill>
                  <a:srgbClr val="262626"/>
                </a:solidFill>
                <a:latin typeface="Source Sans Pro"/>
                <a:ea typeface="Source Sans Pro"/>
                <a:cs typeface="Source Sans Pro"/>
              </a:rPr>
              <a:t>17%</a:t>
            </a:r>
          </a:p>
        </p:txBody>
      </p:sp>
      <p:sp>
        <p:nvSpPr>
          <p:cNvPr id="208" name="TextBox 207"/>
          <p:cNvSpPr txBox="1"/>
          <p:nvPr/>
        </p:nvSpPr>
        <p:spPr>
          <a:xfrm>
            <a:off x="6949440" y="3319272"/>
            <a:ext cx="10972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Tuesday</a:t>
            </a:r>
          </a:p>
        </p:txBody>
      </p:sp>
      <p:sp>
        <p:nvSpPr>
          <p:cNvPr id="209" name="Rectangle 208"/>
          <p:cNvSpPr/>
          <p:nvPr/>
        </p:nvSpPr>
        <p:spPr>
          <a:xfrm>
            <a:off x="8138160" y="3364991"/>
            <a:ext cx="333954" cy="219456"/>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0" name="TextBox 209"/>
          <p:cNvSpPr txBox="1"/>
          <p:nvPr/>
        </p:nvSpPr>
        <p:spPr>
          <a:xfrm>
            <a:off x="8517834" y="3319272"/>
            <a:ext cx="731520" cy="292608"/>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100" b="1">
                <a:solidFill>
                  <a:srgbClr val="262626"/>
                </a:solidFill>
                <a:latin typeface="Source Sans Pro"/>
                <a:ea typeface="Source Sans Pro"/>
                <a:cs typeface="Source Sans Pro"/>
              </a:rPr>
              <a:t>6%</a:t>
            </a:r>
          </a:p>
        </p:txBody>
      </p:sp>
      <p:sp>
        <p:nvSpPr>
          <p:cNvPr id="211" name="TextBox 210"/>
          <p:cNvSpPr txBox="1"/>
          <p:nvPr/>
        </p:nvSpPr>
        <p:spPr>
          <a:xfrm>
            <a:off x="6949440" y="3648456"/>
            <a:ext cx="10972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banana</a:t>
            </a:r>
          </a:p>
        </p:txBody>
      </p:sp>
      <p:sp>
        <p:nvSpPr>
          <p:cNvPr id="212" name="Rectangle 211"/>
          <p:cNvSpPr/>
          <p:nvPr/>
        </p:nvSpPr>
        <p:spPr>
          <a:xfrm>
            <a:off x="8138160" y="3694176"/>
            <a:ext cx="36576" cy="219456"/>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3" name="TextBox 212"/>
          <p:cNvSpPr txBox="1"/>
          <p:nvPr/>
        </p:nvSpPr>
        <p:spPr>
          <a:xfrm>
            <a:off x="8220455" y="3648456"/>
            <a:ext cx="731520" cy="292608"/>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100" b="1">
                <a:solidFill>
                  <a:srgbClr val="262626"/>
                </a:solidFill>
                <a:latin typeface="Source Sans Pro"/>
                <a:ea typeface="Source Sans Pro"/>
                <a:cs typeface="Source Sans Pro"/>
              </a:rPr>
              <a:t>&lt;0.1%</a:t>
            </a:r>
          </a:p>
        </p:txBody>
      </p:sp>
      <p:sp>
        <p:nvSpPr>
          <p:cNvPr id="214" name="Rounded Rectangle 213"/>
          <p:cNvSpPr/>
          <p:nvPr/>
        </p:nvSpPr>
        <p:spPr>
          <a:xfrm>
            <a:off x="822960" y="4343400"/>
            <a:ext cx="2240280" cy="8686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1. Score</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probability for every token</a:t>
            </a:r>
          </a:p>
        </p:txBody>
      </p:sp>
      <p:cxnSp>
        <p:nvCxnSpPr>
          <p:cNvPr id="215" name="Connector 214"/>
          <p:cNvCxnSpPr/>
          <p:nvPr/>
        </p:nvCxnSpPr>
        <p:spPr>
          <a:xfrm>
            <a:off x="3063240" y="4773168"/>
            <a:ext cx="393192"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6" name="Rounded Rectangle 215"/>
          <p:cNvSpPr/>
          <p:nvPr/>
        </p:nvSpPr>
        <p:spPr>
          <a:xfrm>
            <a:off x="3456432" y="4343400"/>
            <a:ext cx="2240280" cy="86868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2. Pick one</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temperature sets how adventurous</a:t>
            </a:r>
          </a:p>
        </p:txBody>
      </p:sp>
      <p:cxnSp>
        <p:nvCxnSpPr>
          <p:cNvPr id="217" name="Connector 216"/>
          <p:cNvCxnSpPr/>
          <p:nvPr/>
        </p:nvCxnSpPr>
        <p:spPr>
          <a:xfrm>
            <a:off x="5696712" y="4773168"/>
            <a:ext cx="393192"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8" name="Rounded Rectangle 217"/>
          <p:cNvSpPr/>
          <p:nvPr/>
        </p:nvSpPr>
        <p:spPr>
          <a:xfrm>
            <a:off x="6089904" y="4343400"/>
            <a:ext cx="2240280" cy="8686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3. Append</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add it to the context</a:t>
            </a:r>
          </a:p>
        </p:txBody>
      </p:sp>
      <p:cxnSp>
        <p:nvCxnSpPr>
          <p:cNvPr id="219" name="Connector 218"/>
          <p:cNvCxnSpPr/>
          <p:nvPr/>
        </p:nvCxnSpPr>
        <p:spPr>
          <a:xfrm>
            <a:off x="8330183" y="4773168"/>
            <a:ext cx="393193"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0" name="Rounded Rectangle 219"/>
          <p:cNvSpPr/>
          <p:nvPr/>
        </p:nvSpPr>
        <p:spPr>
          <a:xfrm>
            <a:off x="8723376" y="4343400"/>
            <a:ext cx="2240280" cy="8686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4. Repeat</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until done or the limit</a:t>
            </a:r>
          </a:p>
        </p:txBody>
      </p:sp>
      <p:cxnSp>
        <p:nvCxnSpPr>
          <p:cNvPr id="221" name="Connector 220"/>
          <p:cNvCxnSpPr/>
          <p:nvPr/>
        </p:nvCxnSpPr>
        <p:spPr>
          <a:xfrm>
            <a:off x="10789920" y="5212080"/>
            <a:ext cx="0" cy="411480"/>
          </a:xfrm>
          <a:prstGeom prst="line">
            <a:avLst/>
          </a:prstGeom>
          <a:ln w="222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2" name="Connector 221"/>
          <p:cNvCxnSpPr/>
          <p:nvPr/>
        </p:nvCxnSpPr>
        <p:spPr>
          <a:xfrm flipH="1">
            <a:off x="1920240" y="5623560"/>
            <a:ext cx="8869680" cy="0"/>
          </a:xfrm>
          <a:prstGeom prst="line">
            <a:avLst/>
          </a:prstGeom>
          <a:ln w="222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3" name="Connector 222"/>
          <p:cNvCxnSpPr/>
          <p:nvPr/>
        </p:nvCxnSpPr>
        <p:spPr>
          <a:xfrm flipV="1">
            <a:off x="1920240" y="5212080"/>
            <a:ext cx="0" cy="411480"/>
          </a:xfrm>
          <a:prstGeom prst="line">
            <a:avLst/>
          </a:prstGeom>
          <a:ln w="22225">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4" name="TextBox 223"/>
          <p:cNvSpPr txBox="1"/>
          <p:nvPr/>
        </p:nvSpPr>
        <p:spPr>
          <a:xfrm>
            <a:off x="2743200" y="5669280"/>
            <a:ext cx="7132320" cy="36576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FF0000"/>
                </a:solidFill>
                <a:latin typeface="Source Sans Pro"/>
                <a:ea typeface="Source Sans Pro"/>
                <a:cs typeface="Source Sans Pro"/>
              </a:rPr>
              <a:t>A 300-word answer is roughly 400 trips around this loop</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From rules to statistics to neural networks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Before deep learning</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1954: Georgetown-IBM demo translates about 60 sentences with hand rules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1966: ELIZA imitates a therapist with scripts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1951 onward: Shannon's statistics; n-gram models count word sequences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Limits: brittle rules, unseen word combinations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Neural era</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2003: neural language models learn word vectors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1997 to 2014: LSTMs, then encoder-decoder translation</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2014-15: attention lets models look back at any word</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2017: the transformer drops recurrence and scales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Tokens: how models read and bill text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Text is split into tokens: whole words, word pieces, or characters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Rule of thumb for English: 1 token is about 4 characters or 3/4 of a word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Names, numbers, code, and other languages often use more tokens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Limits are counted in tokens: context window and maximum output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You pay per token, with separate input and output prices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Embeddings and the three transformer families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Embeddings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Each token or text becomes a list of numbers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Similar meanings land close together</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Powers semantic search and RAG retrieval</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"Refund policy" can match "money back"</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Three families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Encoder-only (BERT style): understands; used for search, classification</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Decoder-only (GPT style): generates; today's chat models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Encoder-decoder (T5 style): translates, summarizes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Encoders are alive today as embedding and reranking models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Inside the transformer: attention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Rounded Rectangle 193"/>
          <p:cNvSpPr/>
          <p:nvPr/>
        </p:nvSpPr>
        <p:spPr>
          <a:xfrm>
            <a:off x="1097280" y="5440680"/>
            <a:ext cx="4114800" cy="566928"/>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Tokens: "The roofer told the owner that he ..."</a:t>
            </a:r>
          </a:p>
        </p:txBody>
      </p:sp>
      <p:sp>
        <p:nvSpPr>
          <p:cNvPr id="195" name="Rounded Rectangle 194"/>
          <p:cNvSpPr/>
          <p:nvPr/>
        </p:nvSpPr>
        <p:spPr>
          <a:xfrm>
            <a:off x="1097280" y="4617720"/>
            <a:ext cx="4114800" cy="566928"/>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Embeddings + position information</a:t>
            </a:r>
          </a:p>
        </p:txBody>
      </p:sp>
      <p:sp>
        <p:nvSpPr>
          <p:cNvPr id="196" name="Rounded Rectangle 195"/>
          <p:cNvSpPr/>
          <p:nvPr/>
        </p:nvSpPr>
        <p:spPr>
          <a:xfrm>
            <a:off x="868680" y="2788920"/>
            <a:ext cx="4572000" cy="1600200"/>
          </a:xfrm>
          <a:prstGeom prst="roundRect">
            <a:avLst>
              <a:gd name="adj" fmla="val 8000"/>
            </a:avLst>
          </a:prstGeom>
          <a:noFill/>
          <a:ln w="254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7" name="TextBox 196"/>
          <p:cNvSpPr txBox="1"/>
          <p:nvPr/>
        </p:nvSpPr>
        <p:spPr>
          <a:xfrm>
            <a:off x="960120" y="2816352"/>
            <a:ext cx="438912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0070C0"/>
                </a:solidFill>
                <a:latin typeface="Source Sans Pro"/>
                <a:ea typeface="Source Sans Pro"/>
                <a:cs typeface="Source Sans Pro"/>
              </a:rPr>
              <a:t>Transformer block, repeated dozens of times</a:t>
            </a:r>
          </a:p>
        </p:txBody>
      </p:sp>
      <p:sp>
        <p:nvSpPr>
          <p:cNvPr id="198" name="Rounded Rectangle 197"/>
          <p:cNvSpPr/>
          <p:nvPr/>
        </p:nvSpPr>
        <p:spPr>
          <a:xfrm>
            <a:off x="1097280" y="3154680"/>
            <a:ext cx="4114800" cy="50292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Self-attention (many heads)</a:t>
            </a:r>
          </a:p>
        </p:txBody>
      </p:sp>
      <p:sp>
        <p:nvSpPr>
          <p:cNvPr id="199" name="Rounded Rectangle 198"/>
          <p:cNvSpPr/>
          <p:nvPr/>
        </p:nvSpPr>
        <p:spPr>
          <a:xfrm>
            <a:off x="1097280" y="3767328"/>
            <a:ext cx="4114800" cy="50292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Feed-forward network</a:t>
            </a:r>
          </a:p>
        </p:txBody>
      </p:sp>
      <p:sp>
        <p:nvSpPr>
          <p:cNvPr id="200" name="Rounded Rectangle 199"/>
          <p:cNvSpPr/>
          <p:nvPr/>
        </p:nvSpPr>
        <p:spPr>
          <a:xfrm>
            <a:off x="1097280" y="2011680"/>
            <a:ext cx="4114800" cy="54864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Next-token probabilities</a:t>
            </a:r>
          </a:p>
        </p:txBody>
      </p:sp>
      <p:cxnSp>
        <p:nvCxnSpPr>
          <p:cNvPr id="201" name="Connector 200"/>
          <p:cNvCxnSpPr/>
          <p:nvPr/>
        </p:nvCxnSpPr>
        <p:spPr>
          <a:xfrm flipV="1">
            <a:off x="3154680" y="5184648"/>
            <a:ext cx="0" cy="256032"/>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2" name="Connector 201"/>
          <p:cNvCxnSpPr/>
          <p:nvPr/>
        </p:nvCxnSpPr>
        <p:spPr>
          <a:xfrm flipV="1">
            <a:off x="3154680" y="4389120"/>
            <a:ext cx="0" cy="22860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3" name="Connector 202"/>
          <p:cNvCxnSpPr/>
          <p:nvPr/>
        </p:nvCxnSpPr>
        <p:spPr>
          <a:xfrm flipV="1">
            <a:off x="3154680" y="2560320"/>
            <a:ext cx="0" cy="22860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4" name="TextBox 203"/>
          <p:cNvSpPr txBox="1"/>
          <p:nvPr/>
        </p:nvSpPr>
        <p:spPr>
          <a:xfrm>
            <a:off x="6035040" y="1965960"/>
            <a:ext cx="5120640" cy="36576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400" b="1">
                <a:solidFill>
                  <a:srgbClr val="262626"/>
                </a:solidFill>
                <a:latin typeface="Source Sans Pro"/>
                <a:ea typeface="Source Sans Pro"/>
                <a:cs typeface="Source Sans Pro"/>
              </a:rPr>
              <a:t>Self-attention: which earlier words matter for "he"?</a:t>
            </a:r>
          </a:p>
        </p:txBody>
      </p:sp>
      <p:sp>
        <p:nvSpPr>
          <p:cNvPr id="205" name="Rounded Rectangle 204"/>
          <p:cNvSpPr/>
          <p:nvPr/>
        </p:nvSpPr>
        <p:spPr>
          <a:xfrm>
            <a:off x="6035040" y="2606040"/>
            <a:ext cx="566928" cy="438912"/>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The</a:t>
            </a:r>
          </a:p>
        </p:txBody>
      </p:sp>
      <p:sp>
        <p:nvSpPr>
          <p:cNvPr id="206" name="Rounded Rectangle 205"/>
          <p:cNvSpPr/>
          <p:nvPr/>
        </p:nvSpPr>
        <p:spPr>
          <a:xfrm>
            <a:off x="6675120" y="2606040"/>
            <a:ext cx="841248" cy="438912"/>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roofer</a:t>
            </a:r>
          </a:p>
        </p:txBody>
      </p:sp>
      <p:sp>
        <p:nvSpPr>
          <p:cNvPr id="207" name="Rounded Rectangle 206"/>
          <p:cNvSpPr/>
          <p:nvPr/>
        </p:nvSpPr>
        <p:spPr>
          <a:xfrm>
            <a:off x="7589520" y="2606040"/>
            <a:ext cx="640080" cy="438912"/>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told</a:t>
            </a:r>
          </a:p>
        </p:txBody>
      </p:sp>
      <p:sp>
        <p:nvSpPr>
          <p:cNvPr id="208" name="Rounded Rectangle 207"/>
          <p:cNvSpPr/>
          <p:nvPr/>
        </p:nvSpPr>
        <p:spPr>
          <a:xfrm>
            <a:off x="8302752" y="2606040"/>
            <a:ext cx="566928" cy="438912"/>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the</a:t>
            </a:r>
          </a:p>
        </p:txBody>
      </p:sp>
      <p:sp>
        <p:nvSpPr>
          <p:cNvPr id="209" name="Rounded Rectangle 208"/>
          <p:cNvSpPr/>
          <p:nvPr/>
        </p:nvSpPr>
        <p:spPr>
          <a:xfrm>
            <a:off x="8942832" y="2606040"/>
            <a:ext cx="822960" cy="438912"/>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owner</a:t>
            </a:r>
          </a:p>
        </p:txBody>
      </p:sp>
      <p:sp>
        <p:nvSpPr>
          <p:cNvPr id="210" name="Rounded Rectangle 209"/>
          <p:cNvSpPr/>
          <p:nvPr/>
        </p:nvSpPr>
        <p:spPr>
          <a:xfrm>
            <a:off x="9838944" y="2606040"/>
            <a:ext cx="640080" cy="438912"/>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0">
                <a:solidFill>
                  <a:srgbClr val="262626"/>
                </a:solidFill>
                <a:latin typeface="Source Sans Pro"/>
                <a:ea typeface="Source Sans Pro"/>
                <a:cs typeface="Source Sans Pro"/>
              </a:rPr>
              <a:t>that</a:t>
            </a:r>
          </a:p>
        </p:txBody>
      </p:sp>
      <p:sp>
        <p:nvSpPr>
          <p:cNvPr id="211" name="Rounded Rectangle 210"/>
          <p:cNvSpPr/>
          <p:nvPr/>
        </p:nvSpPr>
        <p:spPr>
          <a:xfrm>
            <a:off x="8138160" y="4160520"/>
            <a:ext cx="731520" cy="457200"/>
          </a:xfrm>
          <a:prstGeom prst="roundRect">
            <a:avLst>
              <a:gd name="adj" fmla="val 12000"/>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FFFFFF"/>
                </a:solidFill>
                <a:latin typeface="Source Sans Pro"/>
                <a:ea typeface="Source Sans Pro"/>
                <a:cs typeface="Source Sans Pro"/>
              </a:rPr>
              <a:t>he</a:t>
            </a:r>
          </a:p>
        </p:txBody>
      </p:sp>
      <p:cxnSp>
        <p:nvCxnSpPr>
          <p:cNvPr id="212" name="Connector 211"/>
          <p:cNvCxnSpPr/>
          <p:nvPr/>
        </p:nvCxnSpPr>
        <p:spPr>
          <a:xfrm flipH="1" flipV="1">
            <a:off x="7095744" y="3044952"/>
            <a:ext cx="1408176" cy="1115568"/>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3" name="Connector 212"/>
          <p:cNvCxnSpPr/>
          <p:nvPr/>
        </p:nvCxnSpPr>
        <p:spPr>
          <a:xfrm flipV="1">
            <a:off x="8503920" y="3044952"/>
            <a:ext cx="850391" cy="1115568"/>
          </a:xfrm>
          <a:prstGeom prst="line">
            <a:avLst/>
          </a:prstGeom>
          <a:ln w="317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4" name="Connector 213"/>
          <p:cNvCxnSpPr/>
          <p:nvPr/>
        </p:nvCxnSpPr>
        <p:spPr>
          <a:xfrm flipH="1" flipV="1">
            <a:off x="7909560" y="3044952"/>
            <a:ext cx="594360" cy="1115568"/>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sp>
        <p:nvSpPr>
          <p:cNvPr id="215" name="TextBox 214"/>
          <p:cNvSpPr txBox="1"/>
          <p:nvPr/>
        </p:nvSpPr>
        <p:spPr>
          <a:xfrm>
            <a:off x="6537960" y="3429000"/>
            <a:ext cx="640080" cy="27432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0.62</a:t>
            </a:r>
          </a:p>
        </p:txBody>
      </p:sp>
      <p:sp>
        <p:nvSpPr>
          <p:cNvPr id="216" name="TextBox 215"/>
          <p:cNvSpPr txBox="1"/>
          <p:nvPr/>
        </p:nvSpPr>
        <p:spPr>
          <a:xfrm>
            <a:off x="9281160" y="3474720"/>
            <a:ext cx="640080" cy="27432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0.31</a:t>
            </a:r>
          </a:p>
        </p:txBody>
      </p:sp>
      <p:sp>
        <p:nvSpPr>
          <p:cNvPr id="217" name="TextBox 216"/>
          <p:cNvSpPr txBox="1"/>
          <p:nvPr/>
        </p:nvSpPr>
        <p:spPr>
          <a:xfrm>
            <a:off x="6035040" y="4800600"/>
            <a:ext cx="5120640" cy="1188720"/>
          </a:xfrm>
          <a:prstGeom prst="rect">
            <a:avLst/>
          </a:prstGeom>
          <a:noFill/>
        </p:spPr>
        <p:txBody>
          <a:bodyPr wrap="square" anchor="t" lIns="36576" tIns="18288" rIns="36576" bIns="18288">
            <a:noAutofit/>
          </a:bodyPr>
          <a:lstStyle/>
          <a:p>
            <a:pPr algn="l" marL="0" indent="0">
              <a:lnSpc>
                <a:spcPct val="100000"/>
              </a:lnSpc>
              <a:spcBef>
                <a:spcPts val="0"/>
              </a:spcBef>
              <a:spcAft>
                <a:spcPts val="0"/>
              </a:spcAft>
              <a:buNone/>
            </a:pPr>
            <a:r>
              <a:rPr lang="en-US" sz="1200" b="0">
                <a:solidFill>
                  <a:srgbClr val="3F3F3F"/>
                </a:solidFill>
                <a:latin typeface="Source Sans Pro"/>
                <a:ea typeface="Source Sans Pro"/>
                <a:cs typeface="Source Sans Pro"/>
              </a:rPr>
              <a:t>Query from "he" is compared with the key of every earlier token; their values are blended by these weights (illustrative). Many heads learn different links.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1: Tokens, probabilities, and temperature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Tokenize the fictional Cape Harbor Inn FAQ; count tokens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Estimate monthly cost for 3,000 guest questions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View next-token probabilities in the sandbox model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one prompt at temperature 0 and 1, three times each</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Token, cost, and temperature worksheet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inn FAQ; provider sandbox or approved tool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LLMs generate one token at a time from probabilities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Tokens drive limits and cost; embeddings capture meaning</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Attention lets every token use relevant context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Why can the same question get two different answers?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Why might a part number cost more tokens than a common word?</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How LLMs are trained and why they behave as they do</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The training pipeline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Pretraining, scaling, Mixture-of-Experts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Instruction and preference tuning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Reasoning models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Hallucination: causes and fixes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2: Base vs instruct vs reasoning; hallucination hunt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From raw text to a helpful assistant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Rounded Rectangle 193"/>
          <p:cNvSpPr/>
          <p:nvPr/>
        </p:nvSpPr>
        <p:spPr>
          <a:xfrm>
            <a:off x="822960" y="2148840"/>
            <a:ext cx="2240280" cy="13258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Pretraining</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predict the next token over trillions of tokens</a:t>
            </a:r>
          </a:p>
        </p:txBody>
      </p:sp>
      <p:cxnSp>
        <p:nvCxnSpPr>
          <p:cNvPr id="195" name="Connector 194"/>
          <p:cNvCxnSpPr/>
          <p:nvPr/>
        </p:nvCxnSpPr>
        <p:spPr>
          <a:xfrm>
            <a:off x="1938528" y="3474720"/>
            <a:ext cx="0" cy="36576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6" name="Rounded Rectangle 195"/>
          <p:cNvSpPr/>
          <p:nvPr/>
        </p:nvSpPr>
        <p:spPr>
          <a:xfrm>
            <a:off x="822960" y="3840480"/>
            <a:ext cx="2240280" cy="86868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Base model</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continues text</a:t>
            </a:r>
          </a:p>
        </p:txBody>
      </p:sp>
      <p:sp>
        <p:nvSpPr>
          <p:cNvPr id="197" name="Rounded Rectangle 196"/>
          <p:cNvSpPr/>
          <p:nvPr/>
        </p:nvSpPr>
        <p:spPr>
          <a:xfrm>
            <a:off x="822960" y="4983480"/>
            <a:ext cx="2240280" cy="640080"/>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Data</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raw text, no labels</a:t>
            </a:r>
          </a:p>
        </p:txBody>
      </p:sp>
      <p:cxnSp>
        <p:nvCxnSpPr>
          <p:cNvPr id="198" name="Connector 197"/>
          <p:cNvCxnSpPr/>
          <p:nvPr/>
        </p:nvCxnSpPr>
        <p:spPr>
          <a:xfrm>
            <a:off x="3063240" y="2807208"/>
            <a:ext cx="393192"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9" name="Rounded Rectangle 198"/>
          <p:cNvSpPr/>
          <p:nvPr/>
        </p:nvSpPr>
        <p:spPr>
          <a:xfrm>
            <a:off x="3456432" y="2148840"/>
            <a:ext cx="2240280" cy="13258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Instruction tuning</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SFT on example conversations</a:t>
            </a:r>
          </a:p>
        </p:txBody>
      </p:sp>
      <p:cxnSp>
        <p:nvCxnSpPr>
          <p:cNvPr id="200" name="Connector 199"/>
          <p:cNvCxnSpPr/>
          <p:nvPr/>
        </p:nvCxnSpPr>
        <p:spPr>
          <a:xfrm>
            <a:off x="4572000" y="3474720"/>
            <a:ext cx="0" cy="36576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1" name="Rounded Rectangle 200"/>
          <p:cNvSpPr/>
          <p:nvPr/>
        </p:nvSpPr>
        <p:spPr>
          <a:xfrm>
            <a:off x="3456432" y="3840480"/>
            <a:ext cx="2240280" cy="86868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Instruct model</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follows the assistant format</a:t>
            </a:r>
          </a:p>
        </p:txBody>
      </p:sp>
      <p:sp>
        <p:nvSpPr>
          <p:cNvPr id="202" name="Rounded Rectangle 201"/>
          <p:cNvSpPr/>
          <p:nvPr/>
        </p:nvSpPr>
        <p:spPr>
          <a:xfrm>
            <a:off x="3456432" y="4983480"/>
            <a:ext cx="2240280" cy="640080"/>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Data</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curated Q&amp;A and dialogs</a:t>
            </a:r>
          </a:p>
        </p:txBody>
      </p:sp>
      <p:cxnSp>
        <p:nvCxnSpPr>
          <p:cNvPr id="203" name="Connector 202"/>
          <p:cNvCxnSpPr/>
          <p:nvPr/>
        </p:nvCxnSpPr>
        <p:spPr>
          <a:xfrm>
            <a:off x="5696712" y="2807208"/>
            <a:ext cx="393192"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4" name="Rounded Rectangle 203"/>
          <p:cNvSpPr/>
          <p:nvPr/>
        </p:nvSpPr>
        <p:spPr>
          <a:xfrm>
            <a:off x="6089904" y="2148840"/>
            <a:ext cx="2240280" cy="13258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Preference tuning</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RLHF, DPO, constitutional methods</a:t>
            </a:r>
          </a:p>
        </p:txBody>
      </p:sp>
      <p:cxnSp>
        <p:nvCxnSpPr>
          <p:cNvPr id="205" name="Connector 204"/>
          <p:cNvCxnSpPr/>
          <p:nvPr/>
        </p:nvCxnSpPr>
        <p:spPr>
          <a:xfrm>
            <a:off x="7205472" y="3474720"/>
            <a:ext cx="0" cy="36576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6" name="Rounded Rectangle 205"/>
          <p:cNvSpPr/>
          <p:nvPr/>
        </p:nvSpPr>
        <p:spPr>
          <a:xfrm>
            <a:off x="6089904" y="3840480"/>
            <a:ext cx="2240280" cy="86868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Aligned assistant</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helpful, declines harm</a:t>
            </a:r>
          </a:p>
        </p:txBody>
      </p:sp>
      <p:sp>
        <p:nvSpPr>
          <p:cNvPr id="207" name="Rounded Rectangle 206"/>
          <p:cNvSpPr/>
          <p:nvPr/>
        </p:nvSpPr>
        <p:spPr>
          <a:xfrm>
            <a:off x="6089904" y="4983480"/>
            <a:ext cx="2240280" cy="640080"/>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Data</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human or AI comparisons</a:t>
            </a:r>
          </a:p>
        </p:txBody>
      </p:sp>
      <p:cxnSp>
        <p:nvCxnSpPr>
          <p:cNvPr id="208" name="Connector 207"/>
          <p:cNvCxnSpPr/>
          <p:nvPr/>
        </p:nvCxnSpPr>
        <p:spPr>
          <a:xfrm>
            <a:off x="8330183" y="2807208"/>
            <a:ext cx="393193"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9" name="Rounded Rectangle 208"/>
          <p:cNvSpPr/>
          <p:nvPr/>
        </p:nvSpPr>
        <p:spPr>
          <a:xfrm>
            <a:off x="8723376" y="2148840"/>
            <a:ext cx="2240280" cy="13258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Reasoning training</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RL on checkable answers</a:t>
            </a:r>
          </a:p>
        </p:txBody>
      </p:sp>
      <p:cxnSp>
        <p:nvCxnSpPr>
          <p:cNvPr id="210" name="Connector 209"/>
          <p:cNvCxnSpPr/>
          <p:nvPr/>
        </p:nvCxnSpPr>
        <p:spPr>
          <a:xfrm>
            <a:off x="9838944" y="3474720"/>
            <a:ext cx="0" cy="36576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1" name="Rounded Rectangle 210"/>
          <p:cNvSpPr/>
          <p:nvPr/>
        </p:nvSpPr>
        <p:spPr>
          <a:xfrm>
            <a:off x="8723376" y="3840480"/>
            <a:ext cx="2240280" cy="86868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Reasoning model</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thinks before answering</a:t>
            </a:r>
          </a:p>
        </p:txBody>
      </p:sp>
      <p:sp>
        <p:nvSpPr>
          <p:cNvPr id="212" name="Rounded Rectangle 211"/>
          <p:cNvSpPr/>
          <p:nvPr/>
        </p:nvSpPr>
        <p:spPr>
          <a:xfrm>
            <a:off x="8723376" y="4983480"/>
            <a:ext cx="2240280" cy="640080"/>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Data</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math, code, logic tasks</a:t>
            </a:r>
          </a:p>
        </p:txBody>
      </p:sp>
      <p:sp>
        <p:nvSpPr>
          <p:cNvPr id="213" name="TextBox 212"/>
          <p:cNvSpPr txBox="1"/>
          <p:nvPr/>
        </p:nvSpPr>
        <p:spPr>
          <a:xfrm>
            <a:off x="822960" y="5760720"/>
            <a:ext cx="10332720" cy="36576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0" i="1">
                <a:solidFill>
                  <a:srgbClr val="3F3F3F"/>
                </a:solidFill>
                <a:latin typeface="Source Sans Pro"/>
                <a:ea typeface="Source Sans Pro"/>
                <a:cs typeface="Source Sans Pro"/>
              </a:rPr>
              <a:t>Chat products you use are instruction-tuned and preference-tuned; many now add reasoning training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Pretraining and scale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Pretraining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Self-supervised: the next token is the label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Web, books, code, and licensed data</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Output: a base model that continues text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Knowledge stops at a training cutoff date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Scale, done smartly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Parameters: the learned weights (billions)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Compute-optimal: grow data with model size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Mixture-of-Experts: big total, small active per token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Labs rarely publish sizes; "GPT-4 = 1.8T" is a rumor</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Teaching models to follow instructions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Instruction tuning (SFT)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Thousands of example conversations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Teaches format, tone, and helpfulness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Turns a base model into a chat model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Base: continues "What is the capital of Massachusetts..."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Preference tuning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RLHF: a reward model scores answers; the model learns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DPO: learns directly from preferred vs rejected pairs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Constitutional methods: AI feedback under written rules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Shapes refusals, safety, and style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Reasoning models and test-time compute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Trained with reinforcement learning on checkable answers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Generate hidden "thinking" tokens before answering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Better at multi-step math, code, planning, and analysis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Slower and costlier; reasoning tokens are billed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Adjustable effort: use it when the task needs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Why LLMs hallucinate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Causes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Trained to be plausible, not verified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Knowledge cutoff and gaps in training data</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Rare facts: names, numbers, citations, part numbers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Pressure to answer instead of saying "I don't know"</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What reduces it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Ground answers in a supplied source (RAG)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Require citations and "not in source"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Lower temperature for factual tasks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Verify numbers, names, and quotes before use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2800" b="0">
                <a:solidFill>
                  <a:srgbClr val="FF0000"/>
                </a:solidFill>
                <a:latin typeface="Arial"/>
                <a:ea typeface="Arial"/>
                <a:cs typeface="Arial"/>
              </a:rPr>
              <a:t>Lab 2: Base vs instruct vs reasoning; hallucination hunt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Send five prompts to a base, an instruct, and a reasoning model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Record how each responds and why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Ask 10 Bayside Precision Parts questions without a source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Repeat with the fact sheet attached; count invented facts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Model behavior and hallucination log</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Bayside fact sheet; sandbox models or approved tool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Pretraining builds knowledge; tuning builds behavior</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Reasoning models trade speed and cost for multi-step accuracy</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Grounding and verification cut hallucinations</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Why does a base model not answer your question?</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hallucinations survived even with the fact sheet?</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Choosing and configuring a model</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Closed and open-weight models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Context windows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Decoding, latency, cost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Benchmarks and their limits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Multimodal and local models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3: Model selection scorecard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model landscape, October 2026</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Closed frontier families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OpenAI GPT-6 family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Anthropic Claude 5.5 family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Google Gemini 4 Argon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Pay per token; vendor hosts the model</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Open-weight families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gpt-oss, Gemma 4, Llama 4</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DeepSeek-V4, Qwen3.x, Mistral Large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Run on your own hardware or a private cloud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Check the license: open-weight is not always open-source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Context windows: the model's working memory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TextBox 193"/>
          <p:cNvSpPr txBox="1"/>
          <p:nvPr/>
        </p:nvSpPr>
        <p:spPr>
          <a:xfrm>
            <a:off x="822960" y="1984248"/>
            <a:ext cx="10332720" cy="32004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One request in a 1,000,000-token window (illustrative, not to scale)</a:t>
            </a:r>
          </a:p>
        </p:txBody>
      </p:sp>
      <p:sp>
        <p:nvSpPr>
          <p:cNvPr id="195" name="Rectangle 194"/>
          <p:cNvSpPr/>
          <p:nvPr/>
        </p:nvSpPr>
        <p:spPr>
          <a:xfrm>
            <a:off x="822960" y="2359152"/>
            <a:ext cx="822960" cy="841248"/>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FFFF"/>
                </a:solidFill>
                <a:latin typeface="Source Sans Pro"/>
                <a:ea typeface="Source Sans Pro"/>
                <a:cs typeface="Source Sans Pro"/>
              </a:rPr>
              <a:t>System</a:t>
            </a:r>
          </a:p>
          <a:p>
            <a:pPr algn="ctr" marL="0" indent="0">
              <a:lnSpc>
                <a:spcPct val="100000"/>
              </a:lnSpc>
              <a:spcBef>
                <a:spcPts val="200"/>
              </a:spcBef>
              <a:spcAft>
                <a:spcPts val="0"/>
              </a:spcAft>
              <a:buNone/>
            </a:pPr>
            <a:r>
              <a:rPr lang="en-US" sz="1100" b="0">
                <a:solidFill>
                  <a:srgbClr val="FFFFFF"/>
                </a:solidFill>
                <a:latin typeface="Source Sans Pro"/>
                <a:ea typeface="Source Sans Pro"/>
                <a:cs typeface="Source Sans Pro"/>
              </a:rPr>
              <a:t>2K</a:t>
            </a:r>
          </a:p>
        </p:txBody>
      </p:sp>
      <p:sp>
        <p:nvSpPr>
          <p:cNvPr id="196" name="Rectangle 195"/>
          <p:cNvSpPr/>
          <p:nvPr/>
        </p:nvSpPr>
        <p:spPr>
          <a:xfrm>
            <a:off x="1645920" y="2359152"/>
            <a:ext cx="868680" cy="841248"/>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FFFF"/>
                </a:solidFill>
                <a:latin typeface="Source Sans Pro"/>
                <a:ea typeface="Source Sans Pro"/>
                <a:cs typeface="Source Sans Pro"/>
              </a:rPr>
              <a:t>Tools</a:t>
            </a:r>
          </a:p>
          <a:p>
            <a:pPr algn="ctr" marL="0" indent="0">
              <a:lnSpc>
                <a:spcPct val="100000"/>
              </a:lnSpc>
              <a:spcBef>
                <a:spcPts val="200"/>
              </a:spcBef>
              <a:spcAft>
                <a:spcPts val="0"/>
              </a:spcAft>
              <a:buNone/>
            </a:pPr>
            <a:r>
              <a:rPr lang="en-US" sz="1100" b="0">
                <a:solidFill>
                  <a:srgbClr val="FFFFFF"/>
                </a:solidFill>
                <a:latin typeface="Source Sans Pro"/>
                <a:ea typeface="Source Sans Pro"/>
                <a:cs typeface="Source Sans Pro"/>
              </a:rPr>
              <a:t>8K</a:t>
            </a:r>
          </a:p>
        </p:txBody>
      </p:sp>
      <p:sp>
        <p:nvSpPr>
          <p:cNvPr id="197" name="Rectangle 196"/>
          <p:cNvSpPr/>
          <p:nvPr/>
        </p:nvSpPr>
        <p:spPr>
          <a:xfrm>
            <a:off x="2514600" y="2359152"/>
            <a:ext cx="1234440" cy="841248"/>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FFFF"/>
                </a:solidFill>
                <a:latin typeface="Source Sans Pro"/>
                <a:ea typeface="Source Sans Pro"/>
                <a:cs typeface="Source Sans Pro"/>
              </a:rPr>
              <a:t>History</a:t>
            </a:r>
          </a:p>
          <a:p>
            <a:pPr algn="ctr" marL="0" indent="0">
              <a:lnSpc>
                <a:spcPct val="100000"/>
              </a:lnSpc>
              <a:spcBef>
                <a:spcPts val="200"/>
              </a:spcBef>
              <a:spcAft>
                <a:spcPts val="0"/>
              </a:spcAft>
              <a:buNone/>
            </a:pPr>
            <a:r>
              <a:rPr lang="en-US" sz="1100" b="0">
                <a:solidFill>
                  <a:srgbClr val="FFFFFF"/>
                </a:solidFill>
                <a:latin typeface="Source Sans Pro"/>
                <a:ea typeface="Source Sans Pro"/>
                <a:cs typeface="Source Sans Pro"/>
              </a:rPr>
              <a:t>40K</a:t>
            </a:r>
          </a:p>
        </p:txBody>
      </p:sp>
      <p:sp>
        <p:nvSpPr>
          <p:cNvPr id="198" name="Rectangle 197"/>
          <p:cNvSpPr/>
          <p:nvPr/>
        </p:nvSpPr>
        <p:spPr>
          <a:xfrm>
            <a:off x="3749039" y="2359152"/>
            <a:ext cx="3657600" cy="841248"/>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FFFF"/>
                </a:solidFill>
                <a:latin typeface="Source Sans Pro"/>
                <a:ea typeface="Source Sans Pro"/>
                <a:cs typeface="Source Sans Pro"/>
              </a:rPr>
              <a:t>Attached documents</a:t>
            </a:r>
          </a:p>
          <a:p>
            <a:pPr algn="ctr" marL="0" indent="0">
              <a:lnSpc>
                <a:spcPct val="100000"/>
              </a:lnSpc>
              <a:spcBef>
                <a:spcPts val="200"/>
              </a:spcBef>
              <a:spcAft>
                <a:spcPts val="0"/>
              </a:spcAft>
              <a:buNone/>
            </a:pPr>
            <a:r>
              <a:rPr lang="en-US" sz="1100" b="0">
                <a:solidFill>
                  <a:srgbClr val="FFFFFF"/>
                </a:solidFill>
                <a:latin typeface="Source Sans Pro"/>
                <a:ea typeface="Source Sans Pro"/>
                <a:cs typeface="Source Sans Pro"/>
              </a:rPr>
              <a:t>600K</a:t>
            </a:r>
          </a:p>
        </p:txBody>
      </p:sp>
      <p:sp>
        <p:nvSpPr>
          <p:cNvPr id="199" name="Rectangle 198"/>
          <p:cNvSpPr/>
          <p:nvPr/>
        </p:nvSpPr>
        <p:spPr>
          <a:xfrm>
            <a:off x="7406640" y="2359152"/>
            <a:ext cx="1234440" cy="841248"/>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FFFF"/>
                </a:solidFill>
                <a:latin typeface="Source Sans Pro"/>
                <a:ea typeface="Source Sans Pro"/>
                <a:cs typeface="Source Sans Pro"/>
              </a:rPr>
              <a:t>Tool results</a:t>
            </a:r>
          </a:p>
          <a:p>
            <a:pPr algn="ctr" marL="0" indent="0">
              <a:lnSpc>
                <a:spcPct val="100000"/>
              </a:lnSpc>
              <a:spcBef>
                <a:spcPts val="200"/>
              </a:spcBef>
              <a:spcAft>
                <a:spcPts val="0"/>
              </a:spcAft>
              <a:buNone/>
            </a:pPr>
            <a:r>
              <a:rPr lang="en-US" sz="1100" b="0">
                <a:solidFill>
                  <a:srgbClr val="FFFFFF"/>
                </a:solidFill>
                <a:latin typeface="Source Sans Pro"/>
                <a:ea typeface="Source Sans Pro"/>
                <a:cs typeface="Source Sans Pro"/>
              </a:rPr>
              <a:t>50K</a:t>
            </a:r>
          </a:p>
        </p:txBody>
      </p:sp>
      <p:sp>
        <p:nvSpPr>
          <p:cNvPr id="200" name="Rectangle 199"/>
          <p:cNvSpPr/>
          <p:nvPr/>
        </p:nvSpPr>
        <p:spPr>
          <a:xfrm>
            <a:off x="8641080" y="2359152"/>
            <a:ext cx="1600200" cy="841248"/>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FFFF"/>
                </a:solidFill>
                <a:latin typeface="Source Sans Pro"/>
                <a:ea typeface="Source Sans Pro"/>
                <a:cs typeface="Source Sans Pro"/>
              </a:rPr>
              <a:t>Output + reasoning</a:t>
            </a:r>
          </a:p>
          <a:p>
            <a:pPr algn="ctr" marL="0" indent="0">
              <a:lnSpc>
                <a:spcPct val="100000"/>
              </a:lnSpc>
              <a:spcBef>
                <a:spcPts val="200"/>
              </a:spcBef>
              <a:spcAft>
                <a:spcPts val="0"/>
              </a:spcAft>
              <a:buNone/>
            </a:pPr>
            <a:r>
              <a:rPr lang="en-US" sz="1100" b="0">
                <a:solidFill>
                  <a:srgbClr val="FFFFFF"/>
                </a:solidFill>
                <a:latin typeface="Source Sans Pro"/>
                <a:ea typeface="Source Sans Pro"/>
                <a:cs typeface="Source Sans Pro"/>
              </a:rPr>
              <a:t>128K</a:t>
            </a:r>
          </a:p>
        </p:txBody>
      </p:sp>
      <p:sp>
        <p:nvSpPr>
          <p:cNvPr id="201" name="Rectangle 200"/>
          <p:cNvSpPr/>
          <p:nvPr/>
        </p:nvSpPr>
        <p:spPr>
          <a:xfrm>
            <a:off x="10241280" y="2359152"/>
            <a:ext cx="914400" cy="84124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262626"/>
                </a:solidFill>
                <a:latin typeface="Source Sans Pro"/>
                <a:ea typeface="Source Sans Pro"/>
                <a:cs typeface="Source Sans Pro"/>
              </a:rPr>
              <a:t>Free</a:t>
            </a:r>
          </a:p>
          <a:p>
            <a:pPr algn="ctr" marL="0" indent="0">
              <a:lnSpc>
                <a:spcPct val="100000"/>
              </a:lnSpc>
              <a:spcBef>
                <a:spcPts val="200"/>
              </a:spcBef>
              <a:spcAft>
                <a:spcPts val="0"/>
              </a:spcAft>
              <a:buNone/>
            </a:pPr>
            <a:r>
              <a:rPr lang="en-US" sz="1100" b="0">
                <a:solidFill>
                  <a:srgbClr val="262626"/>
                </a:solidFill>
                <a:latin typeface="Source Sans Pro"/>
                <a:ea typeface="Source Sans Pro"/>
                <a:cs typeface="Source Sans Pro"/>
              </a:rPr>
              <a:t>172K</a:t>
            </a:r>
          </a:p>
        </p:txBody>
      </p:sp>
      <p:sp>
        <p:nvSpPr>
          <p:cNvPr id="202" name="TextBox 201"/>
          <p:cNvSpPr txBox="1"/>
          <p:nvPr/>
        </p:nvSpPr>
        <p:spPr>
          <a:xfrm>
            <a:off x="822960" y="3520440"/>
            <a:ext cx="3566160" cy="32004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200" b="1">
                <a:solidFill>
                  <a:srgbClr val="262626"/>
                </a:solidFill>
                <a:latin typeface="Source Sans Pro"/>
                <a:ea typeface="Source Sans Pro"/>
                <a:cs typeface="Source Sans Pro"/>
              </a:rPr>
              <a:t>Use of facts by position (illustrative)</a:t>
            </a:r>
          </a:p>
        </p:txBody>
      </p:sp>
      <p:sp>
        <p:nvSpPr>
          <p:cNvPr id="203" name="Rectangle 202"/>
          <p:cNvSpPr/>
          <p:nvPr/>
        </p:nvSpPr>
        <p:spPr>
          <a:xfrm>
            <a:off x="1097280" y="4206240"/>
            <a:ext cx="457200" cy="1463040"/>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 name="Rectangle 203"/>
          <p:cNvSpPr/>
          <p:nvPr/>
        </p:nvSpPr>
        <p:spPr>
          <a:xfrm>
            <a:off x="1737360" y="4709160"/>
            <a:ext cx="457200" cy="960120"/>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 name="Rectangle 204"/>
          <p:cNvSpPr/>
          <p:nvPr/>
        </p:nvSpPr>
        <p:spPr>
          <a:xfrm>
            <a:off x="2377439" y="5029200"/>
            <a:ext cx="457200" cy="64008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6" name="Rectangle 205"/>
          <p:cNvSpPr/>
          <p:nvPr/>
        </p:nvSpPr>
        <p:spPr>
          <a:xfrm>
            <a:off x="3017520" y="4754880"/>
            <a:ext cx="457200" cy="914400"/>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7" name="Rectangle 206"/>
          <p:cNvSpPr/>
          <p:nvPr/>
        </p:nvSpPr>
        <p:spPr>
          <a:xfrm>
            <a:off x="3657600" y="4297680"/>
            <a:ext cx="457200" cy="1371600"/>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08" name="Connector 207"/>
          <p:cNvCxnSpPr/>
          <p:nvPr/>
        </p:nvCxnSpPr>
        <p:spPr>
          <a:xfrm>
            <a:off x="960120" y="5669280"/>
            <a:ext cx="3291840" cy="0"/>
          </a:xfrm>
          <a:prstGeom prst="line">
            <a:avLst/>
          </a:prstGeom>
          <a:ln w="12700">
            <a:solidFill>
              <a:srgbClr val="3F3F3F"/>
            </a:solidFill>
          </a:ln>
        </p:spPr>
        <p:style>
          <a:lnRef idx="2">
            <a:schemeClr val="accent1"/>
          </a:lnRef>
          <a:fillRef idx="0">
            <a:schemeClr val="accent1"/>
          </a:fillRef>
          <a:effectRef idx="1">
            <a:schemeClr val="accent1"/>
          </a:effectRef>
          <a:fontRef idx="minor">
            <a:schemeClr val="tx1"/>
          </a:fontRef>
        </p:style>
      </p:cxnSp>
      <p:sp>
        <p:nvSpPr>
          <p:cNvPr id="209" name="TextBox 208"/>
          <p:cNvSpPr txBox="1"/>
          <p:nvPr/>
        </p:nvSpPr>
        <p:spPr>
          <a:xfrm>
            <a:off x="822959" y="5715000"/>
            <a:ext cx="100584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start</a:t>
            </a:r>
          </a:p>
        </p:txBody>
      </p:sp>
      <p:sp>
        <p:nvSpPr>
          <p:cNvPr id="210" name="TextBox 209"/>
          <p:cNvSpPr txBox="1"/>
          <p:nvPr/>
        </p:nvSpPr>
        <p:spPr>
          <a:xfrm>
            <a:off x="2103120" y="5715000"/>
            <a:ext cx="100584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middle</a:t>
            </a:r>
          </a:p>
        </p:txBody>
      </p:sp>
      <p:sp>
        <p:nvSpPr>
          <p:cNvPr id="211" name="TextBox 210"/>
          <p:cNvSpPr txBox="1"/>
          <p:nvPr/>
        </p:nvSpPr>
        <p:spPr>
          <a:xfrm>
            <a:off x="3383280" y="5715000"/>
            <a:ext cx="100584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end</a:t>
            </a:r>
          </a:p>
        </p:txBody>
      </p:sp>
      <p:sp>
        <p:nvSpPr>
          <p:cNvPr id="212" name="Rounded Rectangle 211"/>
          <p:cNvSpPr/>
          <p:nvPr/>
        </p:nvSpPr>
        <p:spPr>
          <a:xfrm>
            <a:off x="4846320" y="3566160"/>
            <a:ext cx="6309360" cy="73152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About 750,000 English words</a:t>
            </a:r>
          </a:p>
          <a:p>
            <a:pPr algn="ctr" marL="0" indent="0">
              <a:lnSpc>
                <a:spcPct val="100000"/>
              </a:lnSpc>
              <a:spcBef>
                <a:spcPts val="200"/>
              </a:spcBef>
              <a:spcAft>
                <a:spcPts val="0"/>
              </a:spcAft>
              <a:buNone/>
            </a:pPr>
            <a:r>
              <a:rPr lang="en-US" sz="1200" b="0">
                <a:solidFill>
                  <a:srgbClr val="262626"/>
                </a:solidFill>
                <a:latin typeface="Source Sans Pro"/>
                <a:ea typeface="Source Sans Pro"/>
                <a:cs typeface="Source Sans Pro"/>
              </a:rPr>
              <a:t>fits several binders, but costs and latency grow with every token</a:t>
            </a:r>
          </a:p>
        </p:txBody>
      </p:sp>
      <p:sp>
        <p:nvSpPr>
          <p:cNvPr id="213" name="Rounded Rectangle 212"/>
          <p:cNvSpPr/>
          <p:nvPr/>
        </p:nvSpPr>
        <p:spPr>
          <a:xfrm>
            <a:off x="4846320" y="4407408"/>
            <a:ext cx="6309360" cy="73152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Lost in the middle</a:t>
            </a:r>
          </a:p>
          <a:p>
            <a:pPr algn="ctr" marL="0" indent="0">
              <a:lnSpc>
                <a:spcPct val="100000"/>
              </a:lnSpc>
              <a:spcBef>
                <a:spcPts val="200"/>
              </a:spcBef>
              <a:spcAft>
                <a:spcPts val="0"/>
              </a:spcAft>
              <a:buNone/>
            </a:pPr>
            <a:r>
              <a:rPr lang="en-US" sz="1200" b="0">
                <a:solidFill>
                  <a:srgbClr val="262626"/>
                </a:solidFill>
                <a:latin typeface="Source Sans Pro"/>
                <a:ea typeface="Source Sans Pro"/>
                <a:cs typeface="Source Sans Pro"/>
              </a:rPr>
              <a:t>facts at the start and end are used more reliably than the middle</a:t>
            </a:r>
          </a:p>
        </p:txBody>
      </p:sp>
      <p:sp>
        <p:nvSpPr>
          <p:cNvPr id="214" name="Rounded Rectangle 213"/>
          <p:cNvSpPr/>
          <p:nvPr/>
        </p:nvSpPr>
        <p:spPr>
          <a:xfrm>
            <a:off x="4846320" y="5248656"/>
            <a:ext cx="6309360" cy="73152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Output is capped separately</a:t>
            </a:r>
          </a:p>
          <a:p>
            <a:pPr algn="ctr" marL="0" indent="0">
              <a:lnSpc>
                <a:spcPct val="100000"/>
              </a:lnSpc>
              <a:spcBef>
                <a:spcPts val="200"/>
              </a:spcBef>
              <a:spcAft>
                <a:spcPts val="0"/>
              </a:spcAft>
              <a:buNone/>
            </a:pPr>
            <a:r>
              <a:rPr lang="en-US" sz="1200" b="0">
                <a:solidFill>
                  <a:srgbClr val="262626"/>
                </a:solidFill>
                <a:latin typeface="Source Sans Pro"/>
                <a:ea typeface="Source Sans Pro"/>
                <a:cs typeface="Source Sans Pro"/>
              </a:rPr>
              <a:t>for example 128K tokens; caching reuses a long fixed prefix</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Settings, speed, and cost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Decoding settings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Temperature 0: most likely token, more repeatable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Higher temperature: more varied, more creative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Top-p: sample only from the likeliest tokens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Max output tokens caps length and cost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Speed and cost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Price per million input and output tokens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Output tokens cost more than input tokens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Caching and batch modes cut cost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Smaller or quantized models are faster and cheaper</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Reading benchmarks without being fooled</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Common yardsticks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Knowledge: MMLU-Pro; science: GPQA Diamond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Math: AIME; coding: SWE-bench Verified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Hardest exams: Humanity's Last Exam</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Human preference arenas such as LMArena</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Read with care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Saturation: top models all near 90%+</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Contamination: test items leaked into training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Arenas reward style and length</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Your 10-item test beats any leaderboard</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Multimodal and local models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Images, scanned PDFs, audio, and video as input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Image generation and real-time voice conversation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Local open-weight models keep data on your hardware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Quantized small models run on a strong laptop or server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Trade-off: privacy and control vs. capability and upkeep</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Model selection scorecard</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10 test items for Back Bay engagement-letter summaries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a frontier, a small, and a local open-weight model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Score accuracy; record speed and tokens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Compute cost per 1,000 letters; check context fit and data terms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Model selection scorecard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engagement letters; provider sandbox accounts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Choose models with your own small test, not a leaderboard</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Context windows are large but not perfectly used</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Settings, caching, and model size drive cost and speed</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model won your scorecard, and on what evidence?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When would a local model be worth the upkeep?</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Applying LLMs safely</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Choosing how to adapt a model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Retrieval-augmented generation</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Tool use and the Model Context Protocol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OWASP Top 10 for LLM Applications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NIST, EU AI Act, Massachusetts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4: Grounded assistant and injection test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Prompt, retrieve, or fine-tune?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Choose by need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Better instructions: prompt and examples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Current or private facts: retrieval (RAG)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Consistent style or narrow format: fine-tuning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Actions in other systems: tools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Notes on fine-tuning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LoRA trains small add-on weights, not the whole model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Needs hundreds to thousands of clean examples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Does not reliably add new facts; use RAG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Re-evaluate after every base-model update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RAG grounds answers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TextBox 193"/>
          <p:cNvSpPr txBox="1"/>
          <p:nvPr/>
        </p:nvSpPr>
        <p:spPr>
          <a:xfrm>
            <a:off x="822960" y="1984248"/>
            <a:ext cx="5486400" cy="32004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300" b="1">
                <a:solidFill>
                  <a:srgbClr val="0070C0"/>
                </a:solidFill>
                <a:latin typeface="Source Sans Pro"/>
                <a:ea typeface="Source Sans Pro"/>
                <a:cs typeface="Source Sans Pro"/>
              </a:rPr>
              <a:t>AHEAD OF TIME: indexing</a:t>
            </a:r>
          </a:p>
        </p:txBody>
      </p:sp>
      <p:sp>
        <p:nvSpPr>
          <p:cNvPr id="195" name="Rounded Rectangle 194"/>
          <p:cNvSpPr/>
          <p:nvPr/>
        </p:nvSpPr>
        <p:spPr>
          <a:xfrm>
            <a:off x="822960" y="2331720"/>
            <a:ext cx="2194560" cy="73152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Documents</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handbook, SOPs</a:t>
            </a:r>
          </a:p>
        </p:txBody>
      </p:sp>
      <p:cxnSp>
        <p:nvCxnSpPr>
          <p:cNvPr id="196" name="Connector 195"/>
          <p:cNvCxnSpPr/>
          <p:nvPr/>
        </p:nvCxnSpPr>
        <p:spPr>
          <a:xfrm>
            <a:off x="3017520" y="2697480"/>
            <a:ext cx="50292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7" name="Rounded Rectangle 196"/>
          <p:cNvSpPr/>
          <p:nvPr/>
        </p:nvSpPr>
        <p:spPr>
          <a:xfrm>
            <a:off x="3520440" y="2331720"/>
            <a:ext cx="2194560" cy="73152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Split</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into chunks</a:t>
            </a:r>
          </a:p>
        </p:txBody>
      </p:sp>
      <p:cxnSp>
        <p:nvCxnSpPr>
          <p:cNvPr id="198" name="Connector 197"/>
          <p:cNvCxnSpPr/>
          <p:nvPr/>
        </p:nvCxnSpPr>
        <p:spPr>
          <a:xfrm>
            <a:off x="5715000" y="2697480"/>
            <a:ext cx="50292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9" name="Rounded Rectangle 198"/>
          <p:cNvSpPr/>
          <p:nvPr/>
        </p:nvSpPr>
        <p:spPr>
          <a:xfrm>
            <a:off x="6217920" y="2331720"/>
            <a:ext cx="2194560" cy="73152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Embed</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each chunk</a:t>
            </a:r>
          </a:p>
        </p:txBody>
      </p:sp>
      <p:cxnSp>
        <p:nvCxnSpPr>
          <p:cNvPr id="200" name="Connector 199"/>
          <p:cNvCxnSpPr/>
          <p:nvPr/>
        </p:nvCxnSpPr>
        <p:spPr>
          <a:xfrm>
            <a:off x="8412480" y="2697480"/>
            <a:ext cx="50292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1" name="Rounded Rectangle 200"/>
          <p:cNvSpPr/>
          <p:nvPr/>
        </p:nvSpPr>
        <p:spPr>
          <a:xfrm>
            <a:off x="8915400" y="2331720"/>
            <a:ext cx="2194560" cy="73152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Index</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vector + keyword</a:t>
            </a:r>
          </a:p>
        </p:txBody>
      </p:sp>
      <p:sp>
        <p:nvSpPr>
          <p:cNvPr id="202" name="TextBox 201"/>
          <p:cNvSpPr txBox="1"/>
          <p:nvPr/>
        </p:nvSpPr>
        <p:spPr>
          <a:xfrm>
            <a:off x="822960" y="3429000"/>
            <a:ext cx="5486400" cy="32004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AT QUESTION TIME: retrieve, then generate</a:t>
            </a:r>
          </a:p>
        </p:txBody>
      </p:sp>
      <p:sp>
        <p:nvSpPr>
          <p:cNvPr id="203" name="Rounded Rectangle 202"/>
          <p:cNvSpPr/>
          <p:nvPr/>
        </p:nvSpPr>
        <p:spPr>
          <a:xfrm>
            <a:off x="822960" y="3794760"/>
            <a:ext cx="1783080" cy="82296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Question</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"Is hail damage covered?"</a:t>
            </a:r>
          </a:p>
        </p:txBody>
      </p:sp>
      <p:cxnSp>
        <p:nvCxnSpPr>
          <p:cNvPr id="204" name="Connector 203"/>
          <p:cNvCxnSpPr/>
          <p:nvPr/>
        </p:nvCxnSpPr>
        <p:spPr>
          <a:xfrm>
            <a:off x="2606040" y="4206240"/>
            <a:ext cx="320039"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5" name="Rounded Rectangle 204"/>
          <p:cNvSpPr/>
          <p:nvPr/>
        </p:nvSpPr>
        <p:spPr>
          <a:xfrm>
            <a:off x="2926079" y="3794760"/>
            <a:ext cx="1783080" cy="82296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Search</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embed + match</a:t>
            </a:r>
          </a:p>
        </p:txBody>
      </p:sp>
      <p:cxnSp>
        <p:nvCxnSpPr>
          <p:cNvPr id="206" name="Connector 205"/>
          <p:cNvCxnSpPr/>
          <p:nvPr/>
        </p:nvCxnSpPr>
        <p:spPr>
          <a:xfrm>
            <a:off x="4709159" y="4206240"/>
            <a:ext cx="320041"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7" name="Rounded Rectangle 206"/>
          <p:cNvSpPr/>
          <p:nvPr/>
        </p:nvSpPr>
        <p:spPr>
          <a:xfrm>
            <a:off x="5029200" y="3794760"/>
            <a:ext cx="1783080" cy="82296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Top chunks</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reranked</a:t>
            </a:r>
          </a:p>
        </p:txBody>
      </p:sp>
      <p:cxnSp>
        <p:nvCxnSpPr>
          <p:cNvPr id="208" name="Connector 207"/>
          <p:cNvCxnSpPr/>
          <p:nvPr/>
        </p:nvCxnSpPr>
        <p:spPr>
          <a:xfrm>
            <a:off x="6812280" y="4206240"/>
            <a:ext cx="32004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9" name="Rounded Rectangle 208"/>
          <p:cNvSpPr/>
          <p:nvPr/>
        </p:nvSpPr>
        <p:spPr>
          <a:xfrm>
            <a:off x="7132320" y="3794760"/>
            <a:ext cx="1783080" cy="82296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LLM answers</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only from chunks</a:t>
            </a:r>
          </a:p>
        </p:txBody>
      </p:sp>
      <p:cxnSp>
        <p:nvCxnSpPr>
          <p:cNvPr id="210" name="Connector 209"/>
          <p:cNvCxnSpPr/>
          <p:nvPr/>
        </p:nvCxnSpPr>
        <p:spPr>
          <a:xfrm>
            <a:off x="8915400" y="4206240"/>
            <a:ext cx="32004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1" name="Rounded Rectangle 210"/>
          <p:cNvSpPr/>
          <p:nvPr/>
        </p:nvSpPr>
        <p:spPr>
          <a:xfrm>
            <a:off x="9235440" y="3794760"/>
            <a:ext cx="1783080" cy="82296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Answer</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with citations</a:t>
            </a:r>
          </a:p>
        </p:txBody>
      </p:sp>
      <p:cxnSp>
        <p:nvCxnSpPr>
          <p:cNvPr id="212" name="Connector 211"/>
          <p:cNvCxnSpPr/>
          <p:nvPr/>
        </p:nvCxnSpPr>
        <p:spPr>
          <a:xfrm flipH="1">
            <a:off x="3794760" y="3063240"/>
            <a:ext cx="5120640" cy="731520"/>
          </a:xfrm>
          <a:prstGeom prst="line">
            <a:avLst/>
          </a:prstGeom>
          <a:ln w="1905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3" name="Rounded Rectangle 212"/>
          <p:cNvSpPr/>
          <p:nvPr/>
        </p:nvSpPr>
        <p:spPr>
          <a:xfrm>
            <a:off x="2926080" y="4983480"/>
            <a:ext cx="2834640" cy="731520"/>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RETRIEVAL CHECK</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was the right passage found?</a:t>
            </a:r>
          </a:p>
        </p:txBody>
      </p:sp>
      <p:sp>
        <p:nvSpPr>
          <p:cNvPr id="214" name="Rounded Rectangle 213"/>
          <p:cNvSpPr/>
          <p:nvPr/>
        </p:nvSpPr>
        <p:spPr>
          <a:xfrm>
            <a:off x="6858000" y="4983480"/>
            <a:ext cx="2834640" cy="731520"/>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GROUNDING CHECK</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is every claim supported?</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Tools, MCP, and agents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Rounded Rectangle 193"/>
          <p:cNvSpPr/>
          <p:nvPr/>
        </p:nvSpPr>
        <p:spPr>
          <a:xfrm>
            <a:off x="594360" y="2029968"/>
            <a:ext cx="2194560" cy="45720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FFFFFF"/>
                </a:solidFill>
                <a:latin typeface="Source Sans Pro"/>
                <a:ea typeface="Source Sans Pro"/>
                <a:cs typeface="Source Sans Pro"/>
              </a:rPr>
              <a:t>User</a:t>
            </a:r>
          </a:p>
        </p:txBody>
      </p:sp>
      <p:cxnSp>
        <p:nvCxnSpPr>
          <p:cNvPr id="195" name="Connector 194"/>
          <p:cNvCxnSpPr/>
          <p:nvPr/>
        </p:nvCxnSpPr>
        <p:spPr>
          <a:xfrm>
            <a:off x="1691640" y="2487168"/>
            <a:ext cx="0" cy="3273552"/>
          </a:xfrm>
          <a:prstGeom prst="line">
            <a:avLst/>
          </a:prstGeom>
          <a:ln w="15875">
            <a:solidFill>
              <a:srgbClr val="BFBFBF"/>
            </a:solidFill>
            <a:prstDash val="dash"/>
          </a:ln>
        </p:spPr>
        <p:style>
          <a:lnRef idx="2">
            <a:schemeClr val="accent1"/>
          </a:lnRef>
          <a:fillRef idx="0">
            <a:schemeClr val="accent1"/>
          </a:fillRef>
          <a:effectRef idx="1">
            <a:schemeClr val="accent1"/>
          </a:effectRef>
          <a:fontRef idx="minor">
            <a:schemeClr val="tx1"/>
          </a:fontRef>
        </p:style>
      </p:cxnSp>
      <p:sp>
        <p:nvSpPr>
          <p:cNvPr id="196" name="Rounded Rectangle 195"/>
          <p:cNvSpPr/>
          <p:nvPr/>
        </p:nvSpPr>
        <p:spPr>
          <a:xfrm>
            <a:off x="3429000" y="2029968"/>
            <a:ext cx="2194560" cy="45720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FFFFFF"/>
                </a:solidFill>
                <a:latin typeface="Source Sans Pro"/>
                <a:ea typeface="Source Sans Pro"/>
                <a:cs typeface="Source Sans Pro"/>
              </a:rPr>
              <a:t>Application (MCP host)</a:t>
            </a:r>
          </a:p>
        </p:txBody>
      </p:sp>
      <p:cxnSp>
        <p:nvCxnSpPr>
          <p:cNvPr id="197" name="Connector 196"/>
          <p:cNvCxnSpPr/>
          <p:nvPr/>
        </p:nvCxnSpPr>
        <p:spPr>
          <a:xfrm>
            <a:off x="4526280" y="2487168"/>
            <a:ext cx="0" cy="3273552"/>
          </a:xfrm>
          <a:prstGeom prst="line">
            <a:avLst/>
          </a:prstGeom>
          <a:ln w="15875">
            <a:solidFill>
              <a:srgbClr val="BFBFBF"/>
            </a:solidFill>
            <a:prstDash val="dash"/>
          </a:ln>
        </p:spPr>
        <p:style>
          <a:lnRef idx="2">
            <a:schemeClr val="accent1"/>
          </a:lnRef>
          <a:fillRef idx="0">
            <a:schemeClr val="accent1"/>
          </a:fillRef>
          <a:effectRef idx="1">
            <a:schemeClr val="accent1"/>
          </a:effectRef>
          <a:fontRef idx="minor">
            <a:schemeClr val="tx1"/>
          </a:fontRef>
        </p:style>
      </p:cxnSp>
      <p:sp>
        <p:nvSpPr>
          <p:cNvPr id="198" name="Rounded Rectangle 197"/>
          <p:cNvSpPr/>
          <p:nvPr/>
        </p:nvSpPr>
        <p:spPr>
          <a:xfrm>
            <a:off x="6355080" y="2029968"/>
            <a:ext cx="2194560" cy="45720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FFFFFF"/>
                </a:solidFill>
                <a:latin typeface="Source Sans Pro"/>
                <a:ea typeface="Source Sans Pro"/>
                <a:cs typeface="Source Sans Pro"/>
              </a:rPr>
              <a:t>LLM</a:t>
            </a:r>
          </a:p>
        </p:txBody>
      </p:sp>
      <p:cxnSp>
        <p:nvCxnSpPr>
          <p:cNvPr id="199" name="Connector 198"/>
          <p:cNvCxnSpPr/>
          <p:nvPr/>
        </p:nvCxnSpPr>
        <p:spPr>
          <a:xfrm>
            <a:off x="7452360" y="2487168"/>
            <a:ext cx="0" cy="3273552"/>
          </a:xfrm>
          <a:prstGeom prst="line">
            <a:avLst/>
          </a:prstGeom>
          <a:ln w="15875">
            <a:solidFill>
              <a:srgbClr val="BFBFBF"/>
            </a:solidFill>
            <a:prstDash val="dash"/>
          </a:ln>
        </p:spPr>
        <p:style>
          <a:lnRef idx="2">
            <a:schemeClr val="accent1"/>
          </a:lnRef>
          <a:fillRef idx="0">
            <a:schemeClr val="accent1"/>
          </a:fillRef>
          <a:effectRef idx="1">
            <a:schemeClr val="accent1"/>
          </a:effectRef>
          <a:fontRef idx="minor">
            <a:schemeClr val="tx1"/>
          </a:fontRef>
        </p:style>
      </p:cxnSp>
      <p:sp>
        <p:nvSpPr>
          <p:cNvPr id="200" name="Rounded Rectangle 199"/>
          <p:cNvSpPr/>
          <p:nvPr/>
        </p:nvSpPr>
        <p:spPr>
          <a:xfrm>
            <a:off x="9052560" y="2029968"/>
            <a:ext cx="2194560" cy="45720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FFFFFF"/>
                </a:solidFill>
                <a:latin typeface="Source Sans Pro"/>
                <a:ea typeface="Source Sans Pro"/>
                <a:cs typeface="Source Sans Pro"/>
              </a:rPr>
              <a:t>Tools (MCP servers)</a:t>
            </a:r>
          </a:p>
        </p:txBody>
      </p:sp>
      <p:cxnSp>
        <p:nvCxnSpPr>
          <p:cNvPr id="201" name="Connector 200"/>
          <p:cNvCxnSpPr/>
          <p:nvPr/>
        </p:nvCxnSpPr>
        <p:spPr>
          <a:xfrm>
            <a:off x="10149840" y="2487168"/>
            <a:ext cx="0" cy="3273552"/>
          </a:xfrm>
          <a:prstGeom prst="line">
            <a:avLst/>
          </a:prstGeom>
          <a:ln w="15875">
            <a:solidFill>
              <a:srgbClr val="BFBFBF"/>
            </a:solidFill>
            <a:prstDash val="dash"/>
          </a:ln>
        </p:spPr>
        <p:style>
          <a:lnRef idx="2">
            <a:schemeClr val="accent1"/>
          </a:lnRef>
          <a:fillRef idx="0">
            <a:schemeClr val="accent1"/>
          </a:fillRef>
          <a:effectRef idx="1">
            <a:schemeClr val="accent1"/>
          </a:effectRef>
          <a:fontRef idx="minor">
            <a:schemeClr val="tx1"/>
          </a:fontRef>
        </p:style>
      </p:cxnSp>
      <p:cxnSp>
        <p:nvCxnSpPr>
          <p:cNvPr id="202" name="Connector 201"/>
          <p:cNvCxnSpPr/>
          <p:nvPr/>
        </p:nvCxnSpPr>
        <p:spPr>
          <a:xfrm>
            <a:off x="1691640" y="2834640"/>
            <a:ext cx="2834640" cy="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3" name="TextBox 202"/>
          <p:cNvSpPr txBox="1"/>
          <p:nvPr/>
        </p:nvSpPr>
        <p:spPr>
          <a:xfrm>
            <a:off x="1737360" y="2532888"/>
            <a:ext cx="274320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262626"/>
                </a:solidFill>
                <a:latin typeface="Source Sans Pro"/>
                <a:ea typeface="Source Sans Pro"/>
                <a:cs typeface="Source Sans Pro"/>
              </a:rPr>
              <a:t>1. "Where is order 4471?"</a:t>
            </a:r>
          </a:p>
        </p:txBody>
      </p:sp>
      <p:cxnSp>
        <p:nvCxnSpPr>
          <p:cNvPr id="204" name="Connector 203"/>
          <p:cNvCxnSpPr/>
          <p:nvPr/>
        </p:nvCxnSpPr>
        <p:spPr>
          <a:xfrm>
            <a:off x="4526280" y="3264408"/>
            <a:ext cx="2926080" cy="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5" name="TextBox 204"/>
          <p:cNvSpPr txBox="1"/>
          <p:nvPr/>
        </p:nvSpPr>
        <p:spPr>
          <a:xfrm>
            <a:off x="4572000" y="2962656"/>
            <a:ext cx="283464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262626"/>
                </a:solidFill>
                <a:latin typeface="Source Sans Pro"/>
                <a:ea typeface="Source Sans Pro"/>
                <a:cs typeface="Source Sans Pro"/>
              </a:rPr>
              <a:t>2. question + tool list (JSON Schema)</a:t>
            </a:r>
          </a:p>
        </p:txBody>
      </p:sp>
      <p:cxnSp>
        <p:nvCxnSpPr>
          <p:cNvPr id="206" name="Connector 205"/>
          <p:cNvCxnSpPr/>
          <p:nvPr/>
        </p:nvCxnSpPr>
        <p:spPr>
          <a:xfrm flipH="1">
            <a:off x="4526280" y="3694176"/>
            <a:ext cx="2926080" cy="0"/>
          </a:xfrm>
          <a:prstGeom prst="line">
            <a:avLst/>
          </a:prstGeom>
          <a:ln w="22225">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7" name="TextBox 206"/>
          <p:cNvSpPr txBox="1"/>
          <p:nvPr/>
        </p:nvSpPr>
        <p:spPr>
          <a:xfrm>
            <a:off x="4572000" y="3392424"/>
            <a:ext cx="283464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3. call get_order_status(order_id=4471)</a:t>
            </a:r>
          </a:p>
        </p:txBody>
      </p:sp>
      <p:cxnSp>
        <p:nvCxnSpPr>
          <p:cNvPr id="208" name="Connector 207"/>
          <p:cNvCxnSpPr/>
          <p:nvPr/>
        </p:nvCxnSpPr>
        <p:spPr>
          <a:xfrm>
            <a:off x="4526280" y="4123944"/>
            <a:ext cx="5623560" cy="0"/>
          </a:xfrm>
          <a:prstGeom prst="line">
            <a:avLst/>
          </a:prstGeom>
          <a:ln w="22225">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9" name="TextBox 208"/>
          <p:cNvSpPr txBox="1"/>
          <p:nvPr/>
        </p:nvSpPr>
        <p:spPr>
          <a:xfrm>
            <a:off x="4572000" y="3822191"/>
            <a:ext cx="553212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4. check permission, run (tools/call)</a:t>
            </a:r>
          </a:p>
        </p:txBody>
      </p:sp>
      <p:cxnSp>
        <p:nvCxnSpPr>
          <p:cNvPr id="210" name="Connector 209"/>
          <p:cNvCxnSpPr/>
          <p:nvPr/>
        </p:nvCxnSpPr>
        <p:spPr>
          <a:xfrm flipH="1">
            <a:off x="4526280" y="4553712"/>
            <a:ext cx="5623560" cy="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1" name="TextBox 210"/>
          <p:cNvSpPr txBox="1"/>
          <p:nvPr/>
        </p:nvSpPr>
        <p:spPr>
          <a:xfrm>
            <a:off x="4572000" y="4251960"/>
            <a:ext cx="553212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262626"/>
                </a:solidFill>
                <a:latin typeface="Source Sans Pro"/>
                <a:ea typeface="Source Sans Pro"/>
                <a:cs typeface="Source Sans Pro"/>
              </a:rPr>
              <a:t>5. result: shipped Oct 12</a:t>
            </a:r>
          </a:p>
        </p:txBody>
      </p:sp>
      <p:cxnSp>
        <p:nvCxnSpPr>
          <p:cNvPr id="212" name="Connector 211"/>
          <p:cNvCxnSpPr/>
          <p:nvPr/>
        </p:nvCxnSpPr>
        <p:spPr>
          <a:xfrm>
            <a:off x="4526280" y="4983479"/>
            <a:ext cx="2926080" cy="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3" name="TextBox 212"/>
          <p:cNvSpPr txBox="1"/>
          <p:nvPr/>
        </p:nvSpPr>
        <p:spPr>
          <a:xfrm>
            <a:off x="4572000" y="4681727"/>
            <a:ext cx="283464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262626"/>
                </a:solidFill>
                <a:latin typeface="Source Sans Pro"/>
                <a:ea typeface="Source Sans Pro"/>
                <a:cs typeface="Source Sans Pro"/>
              </a:rPr>
              <a:t>6. tool result</a:t>
            </a:r>
          </a:p>
        </p:txBody>
      </p:sp>
      <p:cxnSp>
        <p:nvCxnSpPr>
          <p:cNvPr id="214" name="Connector 213"/>
          <p:cNvCxnSpPr/>
          <p:nvPr/>
        </p:nvCxnSpPr>
        <p:spPr>
          <a:xfrm flipH="1">
            <a:off x="1691640" y="5413248"/>
            <a:ext cx="5760720" cy="0"/>
          </a:xfrm>
          <a:prstGeom prst="line">
            <a:avLst/>
          </a:prstGeom>
          <a:ln w="2222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5" name="TextBox 214"/>
          <p:cNvSpPr txBox="1"/>
          <p:nvPr/>
        </p:nvSpPr>
        <p:spPr>
          <a:xfrm>
            <a:off x="1737360" y="5111496"/>
            <a:ext cx="566928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0">
                <a:solidFill>
                  <a:srgbClr val="262626"/>
                </a:solidFill>
                <a:latin typeface="Source Sans Pro"/>
                <a:ea typeface="Source Sans Pro"/>
                <a:cs typeface="Source Sans Pro"/>
              </a:rPr>
              <a:t>7. "Order 4471 shipped on October 12."</a:t>
            </a:r>
          </a:p>
        </p:txBody>
      </p:sp>
      <p:sp>
        <p:nvSpPr>
          <p:cNvPr id="216" name="TextBox 215"/>
          <p:cNvSpPr txBox="1"/>
          <p:nvPr/>
        </p:nvSpPr>
        <p:spPr>
          <a:xfrm>
            <a:off x="822960" y="5806440"/>
            <a:ext cx="10332720" cy="36576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0070C0"/>
                </a:solidFill>
                <a:latin typeface="Source Sans Pro"/>
                <a:ea typeface="Source Sans Pro"/>
                <a:cs typeface="Source Sans Pro"/>
              </a:rPr>
              <a:t>The model only requests; the application runs tools. Approve irreversible actions; treat tool output as untrusted.</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can go wrong: OWASP Top 10 for LLMs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Top risks (2025 list)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Prompt injection, direct and hidden in content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Sensitive information disclosure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Improper output handling</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Excessive agency</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Misinformation; unbounded consumption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Controls that work</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Treat retrieved content and tool output as untrusted</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Least privilege for every tool and data source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Validate output before it reaches other systems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Human approval for consequential actions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Spending and rate limits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Risk frameworks and the law</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NIST AI 600-1: generative AI risks such as confabulation and data privacy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EU AI Act: duties for general-purpose AI providers since August 2025</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Massachusetts: G.L. c. 93H and 201 CMR 17.00 protect personal information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Read vendor terms: retention, training use, data location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named person stays accountable for AI-assisted work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4: Grounded assistant and injection test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Ground an assistant in the North Shore Builders handbook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Ask 10 questions; check citations and "not in source"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Plant a hidden instruction in the handbook; retest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your one-page LLM solution brief</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LLM solution brief (final)</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handbook; approved tool's project feature or provider sandbox</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Prompt first, retrieve for facts, fine-tune rarely, add tools for actions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RAG and tools make models useful and add new risks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Use OWASP, NIST AI 600-1, and Massachusetts rules as your checklist</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Did the planted instruction work, and what would stop it?</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approach does your solution brief choose, and why?</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7432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Mechanism</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Explains tokens, next-token prediction, and training stages correctly in own words</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Cost and context</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Token and cost estimate within 20% of the instructor check; context fit stated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Model choice</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Recommendation backed by 10-item test results, cost, and data terms</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Adaptation</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Prompt, RAG, fine-tune, or tools chosen and justified for the need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Risk controls</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Three or more OWASP LLM risks matched to concrete controls</a:t>
                      </a:r>
                    </a:p>
                  </a:txBody>
                  <a:tcPr>
                    <a:solidFill>
                      <a:srgbClr val="F2F2F2"/>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FAST-14</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Token, cost, and temperature worksheet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Model behavior and hallucination log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Model selection scorecard</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LLM solution brief (final)</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Take-home: one-page LLM decision card (choose, configure, ground, guard)</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your scorecard and brief on one real task within 30 days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FAST-03 Prompt Engineering or FAST-11 Analytics and BI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Technical staff: FAST-13 Evaluating Agentic AI Systems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Credential: FAST-12 Certification Prep (AIF-C01)</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FAST-14  How Large Language Models Work</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