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AI Foundations for Every Employee.</a:t>
            </a:r>
          </a:p>
          <a:p/>
          <a:p>
            <a:r>
              <a:t>From the course video: Here is something most people don't realize. You probably used artificial intelligence several times today before you opened a single chatbot. It sorted your email. It suggested the next word in a text. It may have planned the route for a delivery you are waiting on, or flagged an invoice that looked unusual. AI is already part of your job. This course helps you understand it, so you can use it with realistic expectations instead of fear or blind trust.</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AI Foundations for Every Employee.</a:t>
            </a:r>
          </a:p>
          <a:p/>
          <a:p>
            <a:r>
              <a:t>From the course video: Here is something most people don't realize. You probably used artificial intelligence several times today before you opened a single chatbot. It sorted your email. It suggested the next word in a text. It may have planned the route for a delivery you are waiting on, or flagged an invoice that looked unusual. AI is already part of your job. This course helps you understand it, so you can use it with realistic expectations instead of fear or blind trust.</a:t>
            </a:r>
          </a:p>
          <a:p/>
          <a:p>
            <a:r>
              <a:t>From the course video: This is a beginner course. You don't need any technical background, and you don't need to have used AI before. We meet live, three sessions of two hours, one per week, and a big part of every session is hands-on.</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3 live sessions of 2 hours, one per week over 3 weeks, 6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Explaining to a coworker what an AI feature does and does not do; Recognizing AI features inside email, phone, ERP, and scheduling tools; Deciding how much to rely on an AI suggestion, forecast, or alert; Spotting unrealistic claims about AI in vendor pitches or the news; Knowing who decides when AI is in the loop.</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Beginner course for every employee. Builds understanding, not tool skills; pairs with FAST-01 for hands-on task practice.</a:t>
            </a:r>
          </a:p>
          <a:p/>
          <a:p>
            <a:r>
              <a:t>Audience: W-2 incumbent workers of Massachusetts private employers, with priority on small and medium-sized businesses.</a:t>
            </a:r>
          </a:p>
          <a:p/>
          <a:p>
            <a:r>
              <a:t>Prerequisites: None beyond basic computer use (email, web browser, word processor). No prior AI use is needed. Open to every W-2 employee, from the shop floor to the front office.</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A word on data. Every lab uses fictional Massachusetts companies, like Bayside Precision Parts in Worcester County. Never put customer personal information, health information, or confidential company data into an AI tool. Massachusetts law protects personal information, and your employer has its own rules.</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that FAST-15 is the concepts-first starting point. FAST-01 has trainees practice on their own tasks; this course gives them the mental model first.</a:t>
            </a:r>
          </a:p>
          <a:p/>
          <a:p>
            <a:r>
              <a:t>Mention the source book: Laurence Lars Svekis, AI Literacy for All Employees (2026). It is suggested reading for each session; the course is written in our own words and adds 2026 sources and Massachusetts examples.</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about what AI is and how it learns. We compare ordinary software, which follows rules that a person wrote, with AI, which learns patterns from data. You will meet the three families of AI you find in business systems: rule-based automation, predictive AI, and generative AI. Then we look at how machines learn, and why AI gives you the most probable answer rather than a guaranteed one. That one idea explains most of its mistakes.</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Quote the Pew figures with their date: survey conducted February 17 to 23, 2026, published June 17, 2026.</a:t>
            </a:r>
          </a:p>
          <a:p/>
          <a:p>
            <a:r>
              <a:t>Ask: where did you last use AI, knowingly or not? Collect two or three answers.</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Bayside Precision Parts reorder alert as the anchor: a human-written threshold is rule-based automation, even if a vendor calls it "smart."</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Give one Bayside example for each. Point out that many tools mix families: a meeting tool may transcribe (predictive) and summarize (generative).</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Chat assistants add a step the book does not cover: they learn by predicting the next word in huge amounts of text, then people tune them with feedback. One sentence is enough; no math.</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Tell the supplier price example: the assistant said prices changed "last month"; they changed last week. Nothing broke; the model had no current source. The fix is a habit: check anything that changes over time.</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Reference answers are in the lab guide. The common error is calling the reorder alert predictive.</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Remind trainees to read Svekis chapters 3 and 4 before session 2.</a:t>
            </a:r>
          </a:p>
          <a:p/>
          <a:p>
            <a:r>
              <a:t>Takeaways: AI learns patterns from data; rules are written by people. Three families: rule-based, predictive, generative. AI gives probable answers, so people check what matters.</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about AI in everyday work and the myths around it. You will go on an AI Spotter hunt and find the AI hidden inside the tools you already use. Then we take on six popular myths. Does AI think like a person? Is it always objective? Does it learn from everything you type? The honest answer to that last one has changed in the past year, and you will find out exactly how.</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name one example of each from their own work.</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Most workplace AI today is augmentation. Point out that the same tool can be either, depending on whether a person must accept the result.</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Merrimack's meeting recap: it said a pay increase was "approved" when it was only discussed, and the transcript captured a driver's medical update.</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Myth 6 follows Svekis chapter 4, updated for 2026: the underlying model is not retrained by your chat, but memory features can carry details across chats, and some consumer plans allow chats to be used for training. Business plans generally do not by default.</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résumé keyword filter is the trick item: it may be rule-based, but it still raises fairness questions.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Remind trainees to read Svekis chapter 5 before session 3.</a:t>
            </a:r>
          </a:p>
          <a:p/>
          <a:p>
            <a:r>
              <a:t>Discussion questions: Which AI feature did you find that you had not noticed before? What did your tool's memory and data settings show?</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about how employees really use AI today, and where people still decide. We look at research on what happens when real workers get AI help. Some people get much faster, and some get worse when they trust it on the wrong task. You will build a chart for your own job that shows how much AI is involved in each task, who makes the final call, and what that person checks.</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Each use needs a different level of oversight. A draft email needs a read-through; a decision about a person needs a named decider.</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jagged frontier is the key idea: AI can look capable where it is not, so the task decides how much to trust it.</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AI agents, tools that plan and act across apps, sit at rungs 4 and 5. Higher rungs need tighter limits and more review.</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Connect to the book's point (Svekis, chapter 5) that AI provides recommendations, not decisions.</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résumé ranking pilot is the main red flag: hiring is high stakes and covered by G.L. c. 151B.</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Collect W4. Point to next steps: FAST-01 or FAST-16, then FAST-17.</a:t>
            </a:r>
          </a:p>
          <a:p/>
          <a:p>
            <a:r>
              <a:t>Takeaways: Research shows AI helps on some tasks and hurts on others. The ladder makes "who decides" explicit. Higher rungs need limits, approvals, and review.</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three sessions (start and end check). Lab worksheets W1 to W3 scored complete / incomplete against written criteria. Pre/post knowledge check from the 48-item quiz bank; gain reported per trainee; 80% on the final draw to meet. Final W4 AI role and responsibility chart scored Meets on every rubric criterion (one resubmission allowed). Pre/post confidence survey (reported, not graded).</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every session, start to finish, turn in your lab worksheets, and score Meets on your final role and responsibility chart. Attendance is recorded at the opening and at dismissal. Watching a recording does not count.</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Trainees receive a 7formations certificate of completion. Content covers foundations assessed in AWS Certified AI Practitioner (AIF-C01) Domains 1 and 4 and feeds FAST-12.</a:t>
            </a:r>
          </a:p>
          <a:p/>
          <a:p>
            <a:r>
              <a:t>From the course video: When you finish, you will be able to explain to anyone what AI is, where it is in your work, and why you are still the one who decides.</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Source book: Svekis, Laurence Lars. AI Literacy for All Employees: Understanding the Role of Artificial Intelligence in the Modern Workplace. Kindle edition, published February 25, 2026. 15 chapters plus an appendix quick-reference guide.</a:t>
            </a:r>
          </a:p>
          <a:p/>
          <a:p>
            <a:r>
              <a:t>The course is presented by Wadood Chaudhary for 7formations and written in our own words; the book is recommended reading mapped to each session (see reading-list.md). Full links and dates are in the reading list.</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3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FAST-15</a:t>
            </a:r>
          </a:p>
          <a:p>
            <a:pPr algn="ctr" marL="0" indent="0">
              <a:lnSpc>
                <a:spcPct val="95000"/>
              </a:lnSpc>
              <a:spcBef>
                <a:spcPts val="0"/>
              </a:spcBef>
              <a:spcAft>
                <a:spcPts val="0"/>
              </a:spcAft>
              <a:buNone/>
            </a:pPr>
            <a:r>
              <a:rPr lang="en-US" sz="2800" b="0">
                <a:solidFill>
                  <a:srgbClr val="FF0000"/>
                </a:solidFill>
                <a:latin typeface="Arial"/>
                <a:ea typeface="Arial"/>
                <a:cs typeface="Arial"/>
              </a:rPr>
              <a:t>AI Foundations for Every Employee</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What AI Is, How It Learns, and Where It Shows Up at Work</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6 hours  |  3 live sessions x 2h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6 hours  |  3 live sessions x 2h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100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(What AI is and how it learns)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Why AI literacy matters now</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Rules versus patterns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Three families of business AI</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How machines learn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Why AI gets it wrong</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(AI in everyday work and the myths around it)</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Five categories of workplace AI</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Automation versus augmentation</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Spot the hidden AI</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Six myths about AI</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(How employees use AI today and where people decide)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How employees use AI today</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What the research says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The assistance ladder</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Appropriate and inappropriate uses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Explain in plain words how AI differs from rule-based software, and classify at least 10 of 12 workplace systems correctly as rule-based automation, predictive AI (machine learning), or generative AI.</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Describe how AI learns from data (training versus use; supervised, unsupervised, and reinforcement learning) and name four reasons AI output can be wrong.</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Find the AI inside at least five tools they use at work and record, for each, what the AI does, what data it sees, and what a person still decides.</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Replace six common AI myths with accurate statements and a workplace example, including what does and does not happen to the text typed into an AI assistant.</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Place workplace AI uses on a five-rung assistance ladder (inform, suggest, draft, act with approval, act alone) and name who holds decision authority and what the person checks.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a:xfrm>
            <a:off x="1097280"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Office and administrative support</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service representatives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Production and warehouse workers and leads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Sales and retail associates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Front desk, scheduling, and patient access staff</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Bookkeeping and accounting clerks</a:t>
            </a:r>
          </a:p>
        </p:txBody>
      </p:sp>
      <p:sp>
        <p:nvSpPr>
          <p:cNvPr id="4" name="Text Placeholder 3"/>
          <p:cNvSpPr>
            <a:spLocks noGrp="1"/>
          </p:cNvSpPr>
          <p:nvPr>
            <p:ph type="body" idx="2"/>
          </p:nvPr>
        </p:nvSpPr>
        <p:spPr>
          <a:xfrm>
            <a:off x="6519672"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hospitality, and logistics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55" name="TextBox 454"/>
          <p:cNvSpPr txBox="1"/>
          <p:nvPr/>
        </p:nvSpPr>
        <p:spPr>
          <a:xfrm>
            <a:off x="1097280" y="5440680"/>
            <a:ext cx="10058400" cy="64008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FF0000"/>
                </a:solidFill>
                <a:latin typeface="Source Sans Pro"/>
                <a:ea typeface="Source Sans Pro"/>
                <a:cs typeface="Source Sans Pro"/>
              </a:rPr>
              <a:t>Beginner course for every employee. Builds understanding, not tool skills; pairs with FAST-01 for hands-on task practice.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Where this course fits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FAST-15 (this course): concepts first</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What AI is, how it learns, where it hides in your tools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Six myths replaced with accurate statements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Who decides: the five-rung assistance ladder</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Built on Svekis, AI Literacy for All Employees (2026), ch. 1-5</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Related courses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FAST-01 Applied AI Literacy: task-first practice on your own job</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FAST-03 Prompt Engineering: 200-level structured prompting</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FAST-10 AI Governance: for managers who write policy</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Route: FAST-15, then FAST-01 or FAST-16, then FAST-17</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What AI is and how it learns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Why AI literacy matters now</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Rules versus patterns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Three families of business AI</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How machines learn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Why AI gets it wrong</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Lab 1: Rules, prediction, or generation?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8.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Why AI literacy matters now</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About half of U.S. adults use AI chatbots (Pew, Feb 2026 survey)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38% of employed adults use them for tasks at work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Most workplace AI is built into tools, not a chat window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You do not need to be technical; you need a clear mental model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Literacy = know what it is, use it well, judge its output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Rules versus patterns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Traditional software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 person writes the rule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"If stock &lt; 200, email purchasing"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Same input, same output, every time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AI system</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Learns patterns from many examples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Handles new cases it has never seen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Gives the most probable answer, not a guaranteed one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Three families of business AI</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Rule-based automation: follows written if-then rules (not AI)</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Predictive AI: estimates a likely outcome, score, or category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Generative AI: creates new text, images, or audio</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Example: reorder alert, spindle-failure flag, drafted reply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Lab 1 sorts 12 Bayside systems into these families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machines learn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Training: the system learns from data, usually before you use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 (inference): it applies what it learned to your input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Supervised: labeled examples (spam / not spam)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Unsupervised: finds groups with no labels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Reinforcement: learns from rewards after actions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Probable, not certain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Limited training data: never saw cases like yours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Outdated information: learned before a cutoff date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Misread context: answered a different question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Bias in the data: repeats unfair past patterns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It sounds just as sure when it is wrong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Rules, prediction, or generation?</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Classify 12 Bayside systems as rule, predictive, or generative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Mark the learning type where you can tell</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Name the likely reason two AI systems could be wrong</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W1 How-AI-works explainer card for a new hire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Compare your card with the approved assistant's answer</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How-AI-works explainer card; 10 of 12 systems correct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Bayside Precision Parts data only; paper version available</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AI learns patterns from data; rules are written by people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Three families: rule-based, predictive, generative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AI gives probable answers, so people check what matters</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system at your workplace did you classify differently after today?</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is one thing you would always check in an AI answer?</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AI in everyday work and the myths around it</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Five categories of workplace AI</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Automation versus augmentation</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Spot the hidden AI</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Six myths about AI</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2: AI Spotter inventory and myth-buster cards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Five categories of workplace AI</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Content and communication: drafts, replies, translation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Information processing: summaries, transcripts, search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Decision support: forecasts, fraud alerts, route suggestions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Workflow automation: routing, invoice field extraction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Personal productivity: scheduling, notes, task lists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Automation versus augmentation</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Automation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AI does the step on its own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Example: fraud system declines a charge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Needs limits and review afterwards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Augmentation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AI helps a person do the step</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Example: dispatcher sees a suggested reroute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The person decides and stays responsible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Spot the hidden AI</a:t>
            </a:r>
          </a:p>
        </p:txBody>
      </p:sp>
      <p:sp>
        <p:nvSpPr>
          <p:cNvPr id="3" name="Text Placeholder 2"/>
          <p:cNvSpPr>
            <a:spLocks noGrp="1"/>
          </p:cNvSpPr>
          <p:nvPr>
            <p:ph type="body" idx="1"/>
          </p:nvPr>
        </p:nvSpPr>
        <p:spPr/>
        <p:txBody>
          <a:bodyPr wrap="square" anchor="t">
            <a:noAutofit/>
          </a:bodyPr>
          <a:lstStyle/>
          <a:p>
            <a:pPr algn="l" marL="377190" indent="-377190">
              <a:lnSpc>
                <a:spcPct val="100000"/>
              </a:lnSpc>
              <a:spcBef>
                <a:spcPts val="12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Look for features that suggest, predict, summarize, rank, generate, or transcribe</a:t>
            </a:r>
          </a:p>
          <a:p>
            <a:pPr algn="l" marL="377190" indent="-377190">
              <a:lnSpc>
                <a:spcPct val="100000"/>
              </a:lnSpc>
              <a:spcBef>
                <a:spcPts val="12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Ask: what does it do?</a:t>
            </a:r>
          </a:p>
          <a:p>
            <a:pPr algn="l" marL="377190" indent="-377190">
              <a:lnSpc>
                <a:spcPct val="100000"/>
              </a:lnSpc>
              <a:spcBef>
                <a:spcPts val="12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Ask: what data does it see?</a:t>
            </a:r>
          </a:p>
          <a:p>
            <a:pPr algn="l" marL="377190" indent="-377190">
              <a:lnSpc>
                <a:spcPct val="100000"/>
              </a:lnSpc>
              <a:spcBef>
                <a:spcPts val="12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Ask: what does a person still decide?</a:t>
            </a:r>
          </a:p>
          <a:p>
            <a:pPr algn="l" marL="377190" indent="-377190">
              <a:lnSpc>
                <a:spcPct val="100000"/>
              </a:lnSpc>
              <a:spcBef>
                <a:spcPts val="12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Built-in does not mean always right, or approved for every use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Six myths, six realities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Myths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AI thinks like a person</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AI is always accurate</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AI can replace judgment</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AI understands context perfectly</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AI is objective</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AI learns from every chat (or keeps nothing)</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Realities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It finds patterns; no understanding</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It can be wrong and sound sure</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It lacks ethics and full context</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It misses what it was not told</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Data and design carry bias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Not retrained by your chat, but memory and data settings vary</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2: AI Spotter inventory and myth-buster cards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Inventory eight Merrimack tools: what the AI does, data, who decides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Mark each automation or augmentation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Add at least five of your own tools, in general terms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six myth-buster cards in teams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Check your approved tool's memory and data settings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AI Spotter inventory and W3 Myth-buster cards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Describe your own tools in general terms; no screenshots of real data</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AI is already inside many everyday tools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Built-in AI gets the same checks and data rules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Myths lead to over-trust or avoidance; replace them with facts</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AI feature did you find that you had not noticed before?</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did your tool's memory and data settings show?</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How employees use AI today and where people decide</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How employees use AI today</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What the research says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The assistance ladder</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Appropriate and inappropriate uses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3: AI role and responsibility chart (final)</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employees use AI today</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Content creation and communication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Summarizing and research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Data analysis and reporting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Workflow automation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Decision support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the research says</a:t>
            </a:r>
          </a:p>
        </p:txBody>
      </p:sp>
      <p:sp>
        <p:nvSpPr>
          <p:cNvPr id="3" name="Text Placeholder 2"/>
          <p:cNvSpPr>
            <a:spLocks noGrp="1"/>
          </p:cNvSpPr>
          <p:nvPr>
            <p:ph type="body" idx="1"/>
          </p:nvPr>
        </p:nvSpPr>
        <p:spPr/>
        <p:txBody>
          <a:bodyPr wrap="square" anchor="t">
            <a:noAutofit/>
          </a:bodyPr>
          <a:lstStyle/>
          <a:p>
            <a:pPr algn="l" marL="377190" indent="-377190">
              <a:lnSpc>
                <a:spcPct val="100000"/>
              </a:lnSpc>
              <a:spcBef>
                <a:spcPts val="12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Customer support: +14% issues resolved per hour, +34% for newer agents (NBER w31161)</a:t>
            </a:r>
          </a:p>
          <a:p>
            <a:pPr algn="l" marL="377190" indent="-377190">
              <a:lnSpc>
                <a:spcPct val="100000"/>
              </a:lnSpc>
              <a:spcBef>
                <a:spcPts val="12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Consultants: AI helped inside its "jagged frontier"</a:t>
            </a:r>
          </a:p>
          <a:p>
            <a:pPr algn="l" marL="377190" indent="-377190">
              <a:lnSpc>
                <a:spcPct val="100000"/>
              </a:lnSpc>
              <a:spcBef>
                <a:spcPts val="12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Outside it: about 19 points less likely to be correct (HBS)</a:t>
            </a:r>
          </a:p>
          <a:p>
            <a:pPr algn="l" marL="377190" indent="-377190">
              <a:lnSpc>
                <a:spcPct val="100000"/>
              </a:lnSpc>
              <a:spcBef>
                <a:spcPts val="12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About 1 in 5 U.S. workers do some work with AI (Pew, Oct 2025)</a:t>
            </a:r>
          </a:p>
          <a:p>
            <a:pPr algn="l" marL="377190" indent="-377190">
              <a:lnSpc>
                <a:spcPct val="100000"/>
              </a:lnSpc>
              <a:spcBef>
                <a:spcPts val="12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AI changes tasks more than it removes whole jobs, so far</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assistance ladder</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1 Inform: shows information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2 Suggest: recommends; a person chooses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3 Draft: first version; a person edits and owns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4 Act with approval: runs only after a person approves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5 Act alone: within set limits; people review afterwards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Appropriate and inappropriate uses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Appropriate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Drafting routine messages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Summarizing approved documents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Brainstorming and organizing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Work you can check</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Not without strong controls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Final decisions on jobs, pay, or benefits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Restricted data in unapproved tools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Outputs nobody can check</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Anything your policy rules out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3: AI role and responsibility chart (final)</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Place 10 Bayside AI uses on the ladder</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Name who decides (a role) and what they check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Circle red flags: rung higher than the stakes allow</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Add at least three uses from your own role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Peer check: defend or change one rung</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AI role and responsibility chart (final); Meets on every rubric criterion</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Bayside uses; describe your own role in general terms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Research shows AI helps on some tasks and hurts on others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The ladder makes "who decides" explicit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Higher rungs need limits, approvals, and review</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use in your role sits highest on the ladder, and is that right?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Who will you ask before moving a use up a rung?</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7432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AI types</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10 of 12 systems classified correctly with a reason</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How AI learns</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Training versus use and four error causes explained in own words</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AI spotting</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5+ own tools with AI function, data seen, and human decision</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Myths</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Six myths corrected with an accurate statement and example</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Decision authority</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Each use placed on the ladder with the decider and check named</a:t>
                      </a:r>
                    </a:p>
                  </a:txBody>
                  <a:tcPr>
                    <a:solidFill>
                      <a:srgbClr val="F2F2F2"/>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FAST-15</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How-AI-works explainer card</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AI Spotter inventory (5+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Myth-buster cards (6 myths)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AI role and responsibility chart (final)</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AI-at-a-glance card (take-home)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FAST-01 Applied AI Literacy at Work (practice on your own tasks)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FAST-16 Working Well with AI (prompting and checking)</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FAST-17 Responsible AI for All Staff</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Read Svekis, AI Literacy for All Employees, ch. 6-15</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References and suggested reading</a:t>
            </a:r>
          </a:p>
        </p:txBody>
      </p:sp>
      <p:sp>
        <p:nvSpPr>
          <p:cNvPr id="3" name="Text Placeholder 2"/>
          <p:cNvSpPr>
            <a:spLocks noGrp="1"/>
          </p:cNvSpPr>
          <p:nvPr>
            <p:ph type="body" idx="1"/>
          </p:nvPr>
        </p:nvSpPr>
        <p:spPr/>
        <p:txBody>
          <a:bodyPr wrap="square" anchor="t">
            <a:noAutofit/>
          </a:bodyPr>
          <a:lstStyle/>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Svekis, L. L. (2026). AI Literacy for All Employees: Understanding the Role of Artificial Intelligence in the Modern Workplace. Kindle edition. Chapters 1-5 (suggested reading).</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U.S. Department of Labor (2025). TEN 07-25: AI Literacy Framework.</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Pew Research Center (2026). Americans and AI 2026 (survey Feb 17-23, 2026); (2025) About 1 in 5 U.S. workers now use AI in their job.</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Stanford HAI (2026). The 2026 AI Index Report.</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Brynjolfsson, Li, Raymond. Generative AI at Work, NBER w31161; Dell'Acqua et al., Jagged Technological Frontier, HBS 24-013.</a:t>
            </a:r>
          </a:p>
          <a:p>
            <a:pPr algn="l" marL="329565" indent="-329565">
              <a:lnSpc>
                <a:spcPct val="100000"/>
              </a:lnSpc>
              <a:spcBef>
                <a:spcPts val="8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OpenAI Help Center: Memory in ChatGPT; How your data is used to improve model performance.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FAST-15  AI Foundations for Every Employee</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