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3"/>
    <p:sldMasterId id="2147483651" r:id="rId4"/>
  </p:sldMasterIdLst>
  <p:notesMasterIdLst>
    <p:notesMasterId r:id="rId5"/>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ipoJp47m5BXg6Ke8J6VYdVUYFK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35.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Title slide. Presented by Wadood Chaudhary, 7formations.</a:t>
            </a:r>
          </a:p>
          <a:p/>
          <a:p>
            <a:r>
              <a:t>From the course video: Hi, I'm Wadood Chaudhary. Welcome to Working Well with AI.</a:t>
            </a:r>
          </a:p>
          <a:p/>
          <a:p>
            <a:r>
              <a:t>From the course video: If you have tried an AI assistant at work, you have probably had both experiences. Sometimes it saves you half an hour. Other times it gives you something vague, or something that sounds perfect and turns out to be wrong. The difference usually comes down to three habits: asking clearly, checking carefully, and learning from what has already happened to other people. This course builds all three.</a:t>
            </a:r>
          </a:p>
        </p:txBody>
      </p:sp>
      <p:sp>
        <p:nvSpPr>
          <p:cNvPr id="4" name="Slide Number Placeholder 3"/>
          <p:cNvSpPr>
            <a:spLocks noGrp="1"/>
          </p:cNvSpPr>
          <p:nvPr>
            <p:ph type="sldNum" idx="12"/>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Welcome everyone and take the start-of-session attendance check (platform log plus roll call or poll).</a:t>
            </a:r>
          </a:p>
          <a:p/>
          <a:p>
            <a:r>
              <a:t>Go around the room with the five prompts. Keep answers short and remind people not to share confidential details about customers, patients, or their employer.</a:t>
            </a:r>
          </a:p>
          <a:p/>
          <a:p>
            <a:r>
              <a:t>From the course video: Hi, I'm Wadood Chaudhary. Welcome to Working Well with AI.</a:t>
            </a:r>
          </a:p>
          <a:p/>
          <a:p>
            <a:r>
              <a:t>From the course video: If you have tried an AI assistant at work, you have probably had both experiences. Sometimes it saves you half an hour. Other times it gives you something vague, or something that sounds perfect and turns out to be wrong. The difference usually comes down to three habits: asking clearly, checking carefully, and learning from what has already happened to other people. This course builds all three.</a:t>
            </a:r>
          </a:p>
          <a:p/>
          <a:p>
            <a:r>
              <a:t>From the course video: This is a beginner course. You don't need a technical background. We meet live, three sessions of two hours, one per week, and about half of every session is hands-on practice in your employer's approved AI tool, or on paper if your company hasn't approved one yet.</a:t>
            </a:r>
          </a:p>
        </p:txBody>
      </p:sp>
      <p:sp>
        <p:nvSpPr>
          <p:cNvPr id="4" name="Slide Number Placeholder 3"/>
          <p:cNvSpPr>
            <a:spLocks noGrp="1"/>
          </p:cNvSpPr>
          <p:nvPr>
            <p:ph type="sldNum" idx="12"/>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course at a glance: 3 live sessions of 2 hours, one per week over 3 weeks, 6 instructional hours in total.</a:t>
            </a:r>
          </a:p>
          <a:p/>
          <a:p>
            <a:r>
              <a:t>Every session ends with a hands-on lab and a short review. Attendance is checked at the start and end of each session.</a:t>
            </a:r>
          </a:p>
        </p:txBody>
      </p:sp>
      <p:sp>
        <p:nvSpPr>
          <p:cNvPr id="4" name="Slide Number Placeholder 3"/>
          <p:cNvSpPr>
            <a:spLocks noGrp="1"/>
          </p:cNvSpPr>
          <p:nvPr>
            <p:ph type="sldNum" idx="12"/>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 objectives aloud and connect each to a lab in the course.</a:t>
            </a:r>
          </a:p>
          <a:p/>
          <a:p>
            <a:r>
              <a:t>Workplace tasks addressed: Asking an AI assistant for a draft email, summary, or checklist; Improving a weak AI answer instead of starting over; Checking AI drafts, summaries, and data insights before they are used; Verifying sources, figures, and citations an AI provides; Recording AI involvement where policy requires it.</a:t>
            </a:r>
          </a:p>
        </p:txBody>
      </p:sp>
      <p:sp>
        <p:nvSpPr>
          <p:cNvPr id="4" name="Slide Number Placeholder 3"/>
          <p:cNvSpPr>
            <a:spLocks noGrp="1"/>
          </p:cNvSpPr>
          <p:nvPr>
            <p:ph type="sldNum" idx="12"/>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Beginner course. Covers prompting basics only; FAST-03 is the 200-level prompt engineering course with source binding and prompt libraries.</a:t>
            </a:r>
          </a:p>
          <a:p/>
          <a:p>
            <a:r>
              <a:t>Audience: W-2 incumbent workers of Massachusetts private employers, with priority on small and medium-sized businesses.</a:t>
            </a:r>
          </a:p>
          <a:p/>
          <a:p>
            <a:r>
              <a:t>Prerequisites: None beyond basic computer use (email, web browser, word processor). No prior AI use is needed. Open to every W-2 employee, from the shop floor to the front office.</a:t>
            </a:r>
          </a:p>
        </p:txBody>
      </p:sp>
      <p:sp>
        <p:nvSpPr>
          <p:cNvPr id="4" name="Slide Number Placeholder 3"/>
          <p:cNvSpPr>
            <a:spLocks noGrp="1"/>
          </p:cNvSpPr>
          <p:nvPr>
            <p:ph type="sldNum" idx="12"/>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these rules aloud at the start of every session.</a:t>
            </a:r>
          </a:p>
          <a:p/>
          <a:p>
            <a:r>
              <a:t>Assume prompts and outputs can be logged and reviewed. PHI is never used in class, even if a tool is covered by a HIPAA business associate agreement.</a:t>
            </a:r>
          </a:p>
          <a:p/>
          <a:p>
            <a:r>
              <a:t>Fictional organizations used in labs include Bayside Precision Parts, Charles River Family Dental, Pioneer Valley Mutual Insurance Agency, North Shore Builders, Cape Harbor Inn, Merrimack Freight &amp; Logistics, Back Bay Accounting Partners, and Lowell BioSupply. All are fictional.</a:t>
            </a:r>
          </a:p>
          <a:p/>
          <a:p>
            <a:r>
              <a:t>From the course video: A word on data. Every lab uses fictional Massachusetts companies, like Cape Harbor Inn and Merrimack Freight and Logistics. Never put customer personal information, health information, or confidential company data into a prompt. Massachusetts law protects personal information, and your employer has its own rules.</a:t>
            </a:r>
          </a:p>
        </p:txBody>
      </p:sp>
      <p:sp>
        <p:nvSpPr>
          <p:cNvPr id="4" name="Slide Number Placeholder 3"/>
          <p:cNvSpPr>
            <a:spLocks noGrp="1"/>
          </p:cNvSpPr>
          <p:nvPr>
            <p:ph type="sldNum" idx="12"/>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FAST-16 is the beginner bridge to FAST-03. It spends more time on checking output than any other entry-level course.</a:t>
            </a:r>
          </a:p>
          <a:p/>
          <a:p>
            <a:r>
              <a:t>Mention the source book: Laurence Lars Svekis, AI Literacy for All Employees (2026). It is suggested reading; the course is written in our own words and adds 2026 sources and Massachusetts examples.</a:t>
            </a:r>
          </a:p>
        </p:txBody>
      </p:sp>
      <p:sp>
        <p:nvSpPr>
          <p:cNvPr id="4" name="Slide Number Placeholder 3"/>
          <p:cNvSpPr>
            <a:spLocks noGrp="1"/>
          </p:cNvSpPr>
          <p:nvPr>
            <p:ph type="sldNum" idx="12"/>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1 agenda. Take the start-of-session attendance check and read the data rules aloud before any hands-on work.</a:t>
            </a:r>
          </a:p>
          <a:p/>
          <a:p>
            <a:r>
              <a:t>From the course video: Session one is about asking well. A prompt is just a request, and like any request, it works better when it is clear. You will learn four elements that make a request clear: context, a specific instruction, the structure you want, and who the audience is. Then you will practice four simple ways to improve an answer you don't like, instead of starting over.</a:t>
            </a:r>
          </a:p>
        </p:txBody>
      </p:sp>
      <p:sp>
        <p:nvSpPr>
          <p:cNvPr id="4" name="Slide Number Placeholder 3"/>
          <p:cNvSpPr>
            <a:spLocks noGrp="1"/>
          </p:cNvSpPr>
          <p:nvPr>
            <p:ph type="sldNum" idx="12"/>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Show the weak and strong Cape Harbor Inn parking prompts side by side.</a:t>
            </a:r>
          </a:p>
        </p:txBody>
      </p:sp>
      <p:sp>
        <p:nvSpPr>
          <p:cNvPr id="4" name="Slide Number Placeholder 3"/>
          <p:cNvSpPr>
            <a:spLocks noGrp="1"/>
          </p:cNvSpPr>
          <p:nvPr>
            <p:ph type="sldNum" idx="12"/>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gap rule is the course's addition to the book's four elements. It is the single most useful line for cutting invented details.</a:t>
            </a:r>
          </a:p>
        </p:txBody>
      </p:sp>
      <p:sp>
        <p:nvSpPr>
          <p:cNvPr id="4" name="Slide Number Placeholder 3"/>
          <p:cNvSpPr>
            <a:spLocks noGrp="1"/>
          </p:cNvSpPr>
          <p:nvPr>
            <p:ph type="sldNum" idx="12"/>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Stress that a role prompt does not make the output expert advice. The person using it stays accountable.</a:t>
            </a:r>
          </a:p>
        </p:txBody>
      </p:sp>
      <p:sp>
        <p:nvSpPr>
          <p:cNvPr id="4" name="Slide Number Placeholder 3"/>
          <p:cNvSpPr>
            <a:spLocks noGrp="1"/>
          </p:cNvSpPr>
          <p:nvPr>
            <p:ph type="sldNum" idx="12"/>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Ask for a story of a long chat that went sideways.</a:t>
            </a:r>
          </a:p>
        </p:txBody>
      </p:sp>
      <p:sp>
        <p:nvSpPr>
          <p:cNvPr id="4" name="Slide Number Placeholder 3"/>
          <p:cNvSpPr>
            <a:spLocks noGrp="1"/>
          </p:cNvSpPr>
          <p:nvPr>
            <p:ph type="sldNum" idx="12"/>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Watch for the pet reply inventing a fee or allowing cats.</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Remind trainees to read Svekis chapter 7 before session 2.</a:t>
            </a:r>
          </a:p>
          <a:p/>
          <a:p>
            <a:r>
              <a:t>Takeaways: Four elements plus a gap rule make answers specific. Follow-ups refine; new chats reset. Role prompts change style, not responsibility.</a:t>
            </a:r>
          </a:p>
        </p:txBody>
      </p:sp>
      <p:sp>
        <p:nvSpPr>
          <p:cNvPr id="4" name="Slide Number Placeholder 3"/>
          <p:cNvSpPr>
            <a:spLocks noGrp="1"/>
          </p:cNvSpPr>
          <p:nvPr>
            <p:ph type="sldNum" idx="12"/>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2 agenda. Take the start-of-session attendance check and read the data rules aloud before any hands-on work.</a:t>
            </a:r>
          </a:p>
          <a:p/>
          <a:p>
            <a:r>
              <a:t>From the course video: Session two is about checking well. AI makes five kinds of mistakes: wrong facts, missing information, misreading what you meant, contradicting itself, and leaning one way. You will learn a five-step evaluation and practical ways to verify an answer. That includes one skill everybody needs now: checking whether a source the AI quotes really exists. In 2023, lawyers in New York were sanctioned for filing a brief with court cases an AI tool had made up. You won't make that mistake.</a:t>
            </a:r>
          </a:p>
        </p:txBody>
      </p:sp>
      <p:sp>
        <p:nvSpPr>
          <p:cNvPr id="4" name="Slide Number Placeholder 3"/>
          <p:cNvSpPr>
            <a:spLocks noGrp="1"/>
          </p:cNvSpPr>
          <p:nvPr>
            <p:ph type="sldNum" idx="12"/>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Ask who has sent something AI drafted without reading every line.</a:t>
            </a:r>
          </a:p>
        </p:txBody>
      </p:sp>
      <p:sp>
        <p:nvSpPr>
          <p:cNvPr id="4" name="Slide Number Placeholder 3"/>
          <p:cNvSpPr>
            <a:spLocks noGrp="1"/>
          </p:cNvSpPr>
          <p:nvPr>
            <p:ph type="sldNum" idx="12"/>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Use the Merrimack examples: Route 9 count, missing snow closure, 91% versus 88%, "older drivers," newsletter tone.</a:t>
            </a:r>
          </a:p>
        </p:txBody>
      </p:sp>
      <p:sp>
        <p:nvSpPr>
          <p:cNvPr id="4" name="Slide Number Placeholder 3"/>
          <p:cNvSpPr>
            <a:spLocks noGrp="1"/>
          </p:cNvSpPr>
          <p:nvPr>
            <p:ph type="sldNum" idx="12"/>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Model it live on one paragraph of the Lab 2 report.</a:t>
            </a:r>
          </a:p>
        </p:txBody>
      </p:sp>
      <p:sp>
        <p:nvSpPr>
          <p:cNvPr id="4" name="Slide Number Placeholder 3"/>
          <p:cNvSpPr>
            <a:spLocks noGrp="1"/>
          </p:cNvSpPr>
          <p:nvPr>
            <p:ph type="sldNum" idx="12"/>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SIFT was created by Mike Caulfield (2019). Lateral reading means leaving the page to see what independent and official sources say.</a:t>
            </a:r>
          </a:p>
        </p:txBody>
      </p:sp>
      <p:sp>
        <p:nvSpPr>
          <p:cNvPr id="4" name="Slide Number Placeholder 3"/>
          <p:cNvSpPr>
            <a:spLocks noGrp="1"/>
          </p:cNvSpPr>
          <p:nvPr>
            <p:ph type="sldNum" idx="12"/>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This is where the course updates the book (Svekis, chapter 7).</a:t>
            </a:r>
          </a:p>
        </p:txBody>
      </p:sp>
      <p:sp>
        <p:nvSpPr>
          <p:cNvPr id="4" name="Slide Number Placeholder 3"/>
          <p:cNvSpPr>
            <a:spLocks noGrp="1"/>
          </p:cNvSpPr>
          <p:nvPr>
            <p:ph type="sldNum" idx="12"/>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Answer key is on the instructor copy only.</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Remind trainees to read Svekis chapters 13 and 15 before session 3.</a:t>
            </a:r>
          </a:p>
          <a:p/>
          <a:p>
            <a:r>
              <a:t>Discussion questions: Which error type would most likely slip past you? Which verification technique will you use first?</a:t>
            </a:r>
          </a:p>
        </p:txBody>
      </p:sp>
      <p:sp>
        <p:nvSpPr>
          <p:cNvPr id="4" name="Slide Number Placeholder 3"/>
          <p:cNvSpPr>
            <a:spLocks noGrp="1"/>
          </p:cNvSpPr>
          <p:nvPr>
            <p:ph type="sldNum" idx="12"/>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3 agenda. Take the start-of-session attendance check and read the data rules aloud before any hands-on work.</a:t>
            </a:r>
          </a:p>
          <a:p/>
          <a:p>
            <a:r>
              <a:t>From the course video: Session three is about learning from cases. We look at a hotel chatbot, an AI resume screener, a sales forecast, invoice automation, and a productivity tracker. We ask what went well, what went wrong, and what safeguard would have changed the outcome. We also look at a 2024 ruling where an airline had to honor a refund policy its chatbot made up. Then you turn those lessons into a safe, five-step workflow for one task in your own job.</a:t>
            </a:r>
          </a:p>
        </p:txBody>
      </p:sp>
      <p:sp>
        <p:nvSpPr>
          <p:cNvPr id="4" name="Slide Number Placeholder 3"/>
          <p:cNvSpPr>
            <a:spLocks noGrp="1"/>
          </p:cNvSpPr>
          <p:nvPr>
            <p:ph type="sldNum" idx="12"/>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five employer cases are fictional, adapted from the kinds of cases in Svekis chapter 13.</a:t>
            </a:r>
          </a:p>
        </p:txBody>
      </p:sp>
      <p:sp>
        <p:nvSpPr>
          <p:cNvPr id="4" name="Slide Number Placeholder 3"/>
          <p:cNvSpPr>
            <a:spLocks noGrp="1"/>
          </p:cNvSpPr>
          <p:nvPr>
            <p:ph type="sldNum" idx="12"/>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Both cases are public. Do not overstate them; keep to the facts on the slide.</a:t>
            </a:r>
          </a:p>
        </p:txBody>
      </p:sp>
      <p:sp>
        <p:nvSpPr>
          <p:cNvPr id="4" name="Slide Number Placeholder 3"/>
          <p:cNvSpPr>
            <a:spLocks noGrp="1"/>
          </p:cNvSpPr>
          <p:nvPr>
            <p:ph type="sldNum" idx="12"/>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Ask each group which missing factor explains their case.</a:t>
            </a:r>
          </a:p>
        </p:txBody>
      </p:sp>
      <p:sp>
        <p:nvSpPr>
          <p:cNvPr id="4" name="Slide Number Placeholder 3"/>
          <p:cNvSpPr>
            <a:spLocks noGrp="1"/>
          </p:cNvSpPr>
          <p:nvPr>
            <p:ph type="sldNum" idx="12"/>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Adapted from the best practices in Svekis chapter 15. Documentation supports accountability; it does not shift responsibility to the tool.</a:t>
            </a:r>
          </a:p>
        </p:txBody>
      </p:sp>
      <p:sp>
        <p:nvSpPr>
          <p:cNvPr id="4" name="Slide Number Placeholder 3"/>
          <p:cNvSpPr>
            <a:spLocks noGrp="1"/>
          </p:cNvSpPr>
          <p:nvPr>
            <p:ph type="sldNum" idx="12"/>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Rubric is in the lab guide, Appendix B.</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Collect W4. Point to next steps: FAST-03 or FAST-17.</a:t>
            </a:r>
          </a:p>
          <a:p/>
          <a:p>
            <a:r>
              <a:t>Takeaways: Cases repeat the same few failures. Define, instruct, review, judge, document. The deployer owns the output.</a:t>
            </a:r>
          </a:p>
        </p:txBody>
      </p:sp>
      <p:sp>
        <p:nvSpPr>
          <p:cNvPr id="4" name="Slide Number Placeholder 3"/>
          <p:cNvSpPr>
            <a:spLocks noGrp="1"/>
          </p:cNvSpPr>
          <p:nvPr>
            <p:ph type="sldNum" idx="12"/>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Explain the rubric early in the final session so trainees know what Meets looks like.</a:t>
            </a:r>
          </a:p>
          <a:p/>
          <a:p>
            <a:r>
              <a:t>Measures used in this course: Attendance at all three sessions (start and end check). Lab worksheets W1 to W3 scored complete / incomplete against written criteria. Pre/post knowledge check from the 48-item quiz bank; gain reported per trainee; 80% on the final draw to meet. Final W4 safe AI workflow card scored Meets on every rubric criterion (one resubmission allowed). Pre/post confidence survey (reported, not graded).</a:t>
            </a:r>
          </a:p>
        </p:txBody>
      </p:sp>
      <p:sp>
        <p:nvSpPr>
          <p:cNvPr id="4" name="Slide Number Placeholder 3"/>
          <p:cNvSpPr>
            <a:spLocks noGrp="1"/>
          </p:cNvSpPr>
          <p:nvPr>
            <p:ph type="sldNum" idx="12"/>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To complete the course, you attend every session, start to finish, turn in your lab worksheets, and score Meets on your safe AI workflow card. Attendance is recorded at the opening and at dismissal. Watching a recording does not count.</a:t>
            </a:r>
          </a:p>
          <a:p/>
          <a:p>
            <a:r>
              <a:t>Read the rules exactly as written. Virtual attendance uses the platform log plus a roll call or poll; in-person sessions use a signed sheet.</a:t>
            </a:r>
          </a:p>
        </p:txBody>
      </p:sp>
      <p:sp>
        <p:nvSpPr>
          <p:cNvPr id="4" name="Slide Number Placeholder 3"/>
          <p:cNvSpPr>
            <a:spLocks noGrp="1"/>
          </p:cNvSpPr>
          <p:nvPr>
            <p:ph type="sldNum" idx="12"/>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Recap the deliverables trainees leave with, then point to the next course on the FAST AI learning pathway.</a:t>
            </a:r>
          </a:p>
          <a:p/>
          <a:p>
            <a:r>
              <a:t>Credentials: None earned. Trainees receive a 7formations certificate of completion. Content covers foundations assessed in AWS Certified AI Practitioner (AIF-C01) Domains 1 and 4 and feeds FAST-12.</a:t>
            </a:r>
          </a:p>
          <a:p/>
          <a:p>
            <a:r>
              <a:t>From the course video: When you finish, you will ask better questions, catch errors before your customers do, and have a workflow you can use the next morning.</a:t>
            </a:r>
          </a:p>
        </p:txBody>
      </p:sp>
      <p:sp>
        <p:nvSpPr>
          <p:cNvPr id="4" name="Slide Number Placeholder 3"/>
          <p:cNvSpPr>
            <a:spLocks noGrp="1"/>
          </p:cNvSpPr>
          <p:nvPr>
            <p:ph type="sldNum" idx="12"/>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Source book: Svekis, Laurence Lars. AI Literacy for All Employees: Understanding the Role of Artificial Intelligence in the Modern Workplace. Kindle edition, published February 25, 2026. 15 chapters plus an appendix quick-reference guide.</a:t>
            </a:r>
          </a:p>
          <a:p/>
          <a:p>
            <a:r>
              <a:t>The course is presented by Wadood Chaudhary for 7formations and written in our own words; the book is recommended reading mapped to each session (see reading-list.md). Full links and dates are in the reading list.</a:t>
            </a:r>
          </a:p>
        </p:txBody>
      </p:sp>
      <p:sp>
        <p:nvSpPr>
          <p:cNvPr id="4" name="Slide Number Placeholder 3"/>
          <p:cNvSpPr>
            <a:spLocks noGrp="1"/>
          </p:cNvSpPr>
          <p:nvPr>
            <p:ph type="sldNum" idx="12"/>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Thank the group, take final questions, and complete the end-of-session attendance check.</a:t>
            </a:r>
          </a:p>
          <a:p/>
          <a:p>
            <a:r>
              <a:t>See you in session one.</a:t>
            </a:r>
          </a:p>
        </p:txBody>
      </p:sp>
      <p:sp>
        <p:nvSpPr>
          <p:cNvPr id="4" name="Slide Number Placeholder 3"/>
          <p:cNvSpPr>
            <a:spLocks noGrp="1"/>
          </p:cNvSpPr>
          <p:nvPr>
            <p:ph type="sldNum" idx="12"/>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Leave this slide up while trainees log off. End the session on a positive note.</a:t>
            </a:r>
          </a:p>
        </p:txBody>
      </p:sp>
      <p:sp>
        <p:nvSpPr>
          <p:cNvPr id="4" name="Slide Number Placeholder 3"/>
          <p:cNvSpPr>
            <a:spLocks noGrp="1"/>
          </p:cNvSpPr>
          <p:nvPr>
            <p:ph type="sldNum" idx="12"/>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8" name="Shape 18"/>
        <p:cNvGrpSpPr/>
        <p:nvPr/>
      </p:nvGrpSpPr>
      <p:grpSpPr>
        <a:xfrm>
          <a:off x="0" y="0"/>
          <a:ext cx="0" cy="0"/>
          <a:chOff x="0" y="0"/>
          <a:chExt cx="0" cy="0"/>
        </a:xfrm>
      </p:grpSpPr>
      <p:sp>
        <p:nvSpPr>
          <p:cNvPr id="19" name="Google Shape;19;p39"/>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9"/>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8000"/>
              <a:buFont typeface="Arial"/>
              <a:buNone/>
              <a:defRPr sz="8000">
                <a:solidFill>
                  <a:srgbClr val="FEFEF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9"/>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lt1"/>
                </a:solidFill>
                <a:latin typeface="Source Sans Pro"/>
                <a:ea typeface="Source Sans Pro"/>
                <a:cs typeface="Source Sans Pro"/>
                <a:sym typeface="Source Sans Pro"/>
              </a:defRPr>
            </a:lvl1pPr>
            <a:lvl2pPr lvl="1" algn="ctr">
              <a:lnSpc>
                <a:spcPct val="100000"/>
              </a:lnSpc>
              <a:spcBef>
                <a:spcPts val="200"/>
              </a:spcBef>
              <a:spcAft>
                <a:spcPts val="0"/>
              </a:spcAft>
              <a:buClr>
                <a:srgbClr val="FEFEFE"/>
              </a:buClr>
              <a:buSzPts val="2400"/>
              <a:buNone/>
              <a:defRPr sz="2400"/>
            </a:lvl2pPr>
            <a:lvl3pPr lvl="2" algn="ctr">
              <a:lnSpc>
                <a:spcPct val="100000"/>
              </a:lnSpc>
              <a:spcBef>
                <a:spcPts val="400"/>
              </a:spcBef>
              <a:spcAft>
                <a:spcPts val="0"/>
              </a:spcAft>
              <a:buClr>
                <a:srgbClr val="FEFEFE"/>
              </a:buClr>
              <a:buSzPts val="2400"/>
              <a:buNone/>
              <a:defRPr sz="2400"/>
            </a:lvl3pPr>
            <a:lvl4pPr lvl="3" algn="ctr">
              <a:lnSpc>
                <a:spcPct val="100000"/>
              </a:lnSpc>
              <a:spcBef>
                <a:spcPts val="400"/>
              </a:spcBef>
              <a:spcAft>
                <a:spcPts val="0"/>
              </a:spcAft>
              <a:buClr>
                <a:srgbClr val="FEFEFE"/>
              </a:buClr>
              <a:buSzPts val="2000"/>
              <a:buNone/>
              <a:defRPr sz="2000"/>
            </a:lvl4pPr>
            <a:lvl5pPr lvl="4" algn="ctr">
              <a:lnSpc>
                <a:spcPct val="100000"/>
              </a:lnSpc>
              <a:spcBef>
                <a:spcPts val="400"/>
              </a:spcBef>
              <a:spcAft>
                <a:spcPts val="0"/>
              </a:spcAft>
              <a:buClr>
                <a:srgbClr val="FEFEFE"/>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22" name="Google Shape;22;p39"/>
          <p:cNvCxnSpPr/>
          <p:nvPr/>
        </p:nvCxnSpPr>
        <p:spPr>
          <a:xfrm>
            <a:off x="1207658" y="4474741"/>
            <a:ext cx="9875520" cy="0"/>
          </a:xfrm>
          <a:prstGeom prst="straightConnector1">
            <a:avLst/>
          </a:prstGeom>
          <a:noFill/>
          <a:ln cap="flat" cmpd="sng" w="12700">
            <a:solidFill>
              <a:srgbClr val="FEFEFE"/>
            </a:solidFill>
            <a:prstDash val="solid"/>
            <a:round/>
            <a:headEnd len="sm" w="sm" type="none"/>
            <a:tailEnd len="sm" w="sm" type="none"/>
          </a:ln>
        </p:spPr>
      </p:cxnSp>
      <p:sp>
        <p:nvSpPr>
          <p:cNvPr id="23" name="Google Shape;23;p3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26" name="Google Shape;26;p3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4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2"/>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FEFEFE"/>
              </a:buClr>
              <a:buSzPts val="1800"/>
              <a:buChar char="◦"/>
              <a:defRPr/>
            </a:lvl2pPr>
            <a:lvl3pPr indent="-342900" lvl="2" marL="1371600" algn="l">
              <a:lnSpc>
                <a:spcPct val="100000"/>
              </a:lnSpc>
              <a:spcBef>
                <a:spcPts val="400"/>
              </a:spcBef>
              <a:spcAft>
                <a:spcPts val="0"/>
              </a:spcAft>
              <a:buClr>
                <a:srgbClr val="FEFEFE"/>
              </a:buClr>
              <a:buSzPts val="1800"/>
              <a:buChar char="◦"/>
              <a:defRPr/>
            </a:lvl3pPr>
            <a:lvl4pPr indent="-342900" lvl="3" marL="1828800" algn="l">
              <a:lnSpc>
                <a:spcPct val="100000"/>
              </a:lnSpc>
              <a:spcBef>
                <a:spcPts val="400"/>
              </a:spcBef>
              <a:spcAft>
                <a:spcPts val="0"/>
              </a:spcAft>
              <a:buClr>
                <a:srgbClr val="FEFEFE"/>
              </a:buClr>
              <a:buSzPts val="1800"/>
              <a:buChar char="◦"/>
              <a:defRPr/>
            </a:lvl4pPr>
            <a:lvl5pPr indent="-342900" lvl="4" marL="2286000" algn="l">
              <a:lnSpc>
                <a:spcPct val="100000"/>
              </a:lnSpc>
              <a:spcBef>
                <a:spcPts val="400"/>
              </a:spcBef>
              <a:spcAft>
                <a:spcPts val="0"/>
              </a:spcAft>
              <a:buClr>
                <a:srgbClr val="FEFEFE"/>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42"/>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2"/>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33" name="Google Shape;33;p42"/>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43" name="Shape 43"/>
        <p:cNvGrpSpPr/>
        <p:nvPr/>
      </p:nvGrpSpPr>
      <p:grpSpPr>
        <a:xfrm>
          <a:off x="0" y="0"/>
          <a:ext cx="0" cy="0"/>
          <a:chOff x="0" y="0"/>
          <a:chExt cx="0" cy="0"/>
        </a:xfrm>
      </p:grpSpPr>
      <p:sp>
        <p:nvSpPr>
          <p:cNvPr id="44" name="Google Shape;44;p40"/>
          <p:cNvSpPr/>
          <p:nvPr/>
        </p:nvSpPr>
        <p:spPr>
          <a:xfrm>
            <a:off x="16" y="0"/>
            <a:ext cx="4654296" cy="68580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40"/>
          <p:cNvSpPr txBox="1"/>
          <p:nvPr>
            <p:ph type="title"/>
          </p:nvPr>
        </p:nvSpPr>
        <p:spPr>
          <a:xfrm>
            <a:off x="643466" y="786383"/>
            <a:ext cx="3517567" cy="209397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0"/>
          <p:cNvSpPr txBox="1"/>
          <p:nvPr>
            <p:ph idx="1" type="body"/>
          </p:nvPr>
        </p:nvSpPr>
        <p:spPr>
          <a:xfrm>
            <a:off x="5458984" y="812799"/>
            <a:ext cx="5928344" cy="5294757"/>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 name="Google Shape;47;p40"/>
          <p:cNvSpPr txBox="1"/>
          <p:nvPr>
            <p:ph idx="2" type="body"/>
          </p:nvPr>
        </p:nvSpPr>
        <p:spPr>
          <a:xfrm>
            <a:off x="643465" y="3043050"/>
            <a:ext cx="3517567" cy="3064505"/>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1800"/>
              <a:buNone/>
              <a:defRPr sz="1800">
                <a:solidFill>
                  <a:srgbClr val="FFFFFF"/>
                </a:solidFill>
              </a:defRPr>
            </a:lvl1pPr>
            <a:lvl2pPr indent="-228600" lvl="1" marL="914400" algn="l">
              <a:lnSpc>
                <a:spcPct val="100000"/>
              </a:lnSpc>
              <a:spcBef>
                <a:spcPts val="2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48" name="Google Shape;48;p40"/>
          <p:cNvSpPr txBox="1"/>
          <p:nvPr>
            <p:ph idx="10" type="dt"/>
          </p:nvPr>
        </p:nvSpPr>
        <p:spPr>
          <a:xfrm>
            <a:off x="643464" y="6446520"/>
            <a:ext cx="351756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40"/>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4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i="0" sz="800" u="none" cap="none" strike="noStrike">
                <a:solidFill>
                  <a:schemeClr val="dk2"/>
                </a:solidFill>
                <a:latin typeface="Source Sans Pro"/>
                <a:ea typeface="Source Sans Pro"/>
                <a:cs typeface="Source Sans Pro"/>
                <a:sym typeface="Source Sans Pro"/>
              </a:defRPr>
            </a:lvl1pPr>
            <a:lvl2pPr indent="0" lvl="1" marL="0" algn="l">
              <a:spcBef>
                <a:spcPts val="0"/>
              </a:spcBef>
              <a:buNone/>
              <a:defRPr b="0" i="0" sz="800" u="none" cap="none" strike="noStrike">
                <a:solidFill>
                  <a:schemeClr val="dk2"/>
                </a:solidFill>
                <a:latin typeface="Source Sans Pro"/>
                <a:ea typeface="Source Sans Pro"/>
                <a:cs typeface="Source Sans Pro"/>
                <a:sym typeface="Source Sans Pro"/>
              </a:defRPr>
            </a:lvl2pPr>
            <a:lvl3pPr indent="0" lvl="2" marL="0" algn="l">
              <a:spcBef>
                <a:spcPts val="0"/>
              </a:spcBef>
              <a:buNone/>
              <a:defRPr b="0" i="0" sz="800" u="none" cap="none" strike="noStrike">
                <a:solidFill>
                  <a:schemeClr val="dk2"/>
                </a:solidFill>
                <a:latin typeface="Source Sans Pro"/>
                <a:ea typeface="Source Sans Pro"/>
                <a:cs typeface="Source Sans Pro"/>
                <a:sym typeface="Source Sans Pro"/>
              </a:defRPr>
            </a:lvl3pPr>
            <a:lvl4pPr indent="0" lvl="3" marL="0" algn="l">
              <a:spcBef>
                <a:spcPts val="0"/>
              </a:spcBef>
              <a:buNone/>
              <a:defRPr b="0" i="0" sz="800" u="none" cap="none" strike="noStrike">
                <a:solidFill>
                  <a:schemeClr val="dk2"/>
                </a:solidFill>
                <a:latin typeface="Source Sans Pro"/>
                <a:ea typeface="Source Sans Pro"/>
                <a:cs typeface="Source Sans Pro"/>
                <a:sym typeface="Source Sans Pro"/>
              </a:defRPr>
            </a:lvl4pPr>
            <a:lvl5pPr indent="0" lvl="4" marL="0" algn="l">
              <a:spcBef>
                <a:spcPts val="0"/>
              </a:spcBef>
              <a:buNone/>
              <a:defRPr b="0" i="0" sz="800" u="none" cap="none" strike="noStrike">
                <a:solidFill>
                  <a:schemeClr val="dk2"/>
                </a:solidFill>
                <a:latin typeface="Source Sans Pro"/>
                <a:ea typeface="Source Sans Pro"/>
                <a:cs typeface="Source Sans Pro"/>
                <a:sym typeface="Source Sans Pro"/>
              </a:defRPr>
            </a:lvl5pPr>
            <a:lvl6pPr indent="0" lvl="5" marL="0" algn="l">
              <a:spcBef>
                <a:spcPts val="0"/>
              </a:spcBef>
              <a:buNone/>
              <a:defRPr b="0" i="0" sz="800" u="none" cap="none" strike="noStrike">
                <a:solidFill>
                  <a:schemeClr val="dk2"/>
                </a:solidFill>
                <a:latin typeface="Source Sans Pro"/>
                <a:ea typeface="Source Sans Pro"/>
                <a:cs typeface="Source Sans Pro"/>
                <a:sym typeface="Source Sans Pro"/>
              </a:defRPr>
            </a:lvl6pPr>
            <a:lvl7pPr indent="0" lvl="6" marL="0" algn="l">
              <a:spcBef>
                <a:spcPts val="0"/>
              </a:spcBef>
              <a:buNone/>
              <a:defRPr b="0" i="0" sz="800" u="none" cap="none" strike="noStrike">
                <a:solidFill>
                  <a:schemeClr val="dk2"/>
                </a:solidFill>
                <a:latin typeface="Source Sans Pro"/>
                <a:ea typeface="Source Sans Pro"/>
                <a:cs typeface="Source Sans Pro"/>
                <a:sym typeface="Source Sans Pro"/>
              </a:defRPr>
            </a:lvl7pPr>
            <a:lvl8pPr indent="0" lvl="7" marL="0" algn="l">
              <a:spcBef>
                <a:spcPts val="0"/>
              </a:spcBef>
              <a:buNone/>
              <a:defRPr b="0" i="0" sz="800" u="none" cap="none" strike="noStrike">
                <a:solidFill>
                  <a:schemeClr val="dk2"/>
                </a:solidFill>
                <a:latin typeface="Source Sans Pro"/>
                <a:ea typeface="Source Sans Pro"/>
                <a:cs typeface="Source Sans Pro"/>
                <a:sym typeface="Source Sans Pro"/>
              </a:defRPr>
            </a:lvl8pPr>
            <a:lvl9pPr indent="0" lvl="8" marL="0" algn="l">
              <a:spcBef>
                <a:spcPts val="0"/>
              </a:spcBef>
              <a:buNone/>
              <a:defRPr b="0" i="0" sz="800" u="none" cap="none" strike="noStrike">
                <a:solidFill>
                  <a:schemeClr val="dk2"/>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pic>
        <p:nvPicPr>
          <p:cNvPr id="51" name="Google Shape;51;p40"/>
          <p:cNvPicPr preferRelativeResize="0"/>
          <p:nvPr/>
        </p:nvPicPr>
        <p:blipFill rotWithShape="1">
          <a:blip r:embed="rId2">
            <a:alphaModFix/>
          </a:blip>
          <a:srcRect b="0" l="0" r="0" t="0"/>
          <a:stretch/>
        </p:blipFill>
        <p:spPr>
          <a:xfrm>
            <a:off x="1597082" y="6402638"/>
            <a:ext cx="1977524" cy="45536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2" name="Shape 52"/>
        <p:cNvGrpSpPr/>
        <p:nvPr/>
      </p:nvGrpSpPr>
      <p:grpSpPr>
        <a:xfrm>
          <a:off x="0" y="0"/>
          <a:ext cx="0" cy="0"/>
          <a:chOff x="0" y="0"/>
          <a:chExt cx="0" cy="0"/>
        </a:xfrm>
      </p:grpSpPr>
      <p:sp>
        <p:nvSpPr>
          <p:cNvPr id="53" name="Google Shape;53;p4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41"/>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5" name="Google Shape;55;p41"/>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1"/>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1"/>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58" name="Google Shape;58;p41"/>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9" name="Shape 59"/>
        <p:cNvGrpSpPr/>
        <p:nvPr/>
      </p:nvGrpSpPr>
      <p:grpSpPr>
        <a:xfrm>
          <a:off x="0" y="0"/>
          <a:ext cx="0" cy="0"/>
          <a:chOff x="0" y="0"/>
          <a:chExt cx="0" cy="0"/>
        </a:xfrm>
      </p:grpSpPr>
      <p:sp>
        <p:nvSpPr>
          <p:cNvPr id="60" name="Google Shape;60;p43"/>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43"/>
          <p:cNvSpPr txBox="1"/>
          <p:nvPr>
            <p:ph idx="1" type="body"/>
          </p:nvPr>
        </p:nvSpPr>
        <p:spPr>
          <a:xfrm>
            <a:off x="1097280" y="2120900"/>
            <a:ext cx="4639736" cy="3748193"/>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2" name="Google Shape;62;p43"/>
          <p:cNvSpPr txBox="1"/>
          <p:nvPr>
            <p:ph idx="2" type="body"/>
          </p:nvPr>
        </p:nvSpPr>
        <p:spPr>
          <a:xfrm>
            <a:off x="6515944" y="2120900"/>
            <a:ext cx="4639736" cy="3748194"/>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3" name="Google Shape;63;p43"/>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66" name="Google Shape;66;p43"/>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67" name="Shape 67"/>
        <p:cNvGrpSpPr/>
        <p:nvPr/>
      </p:nvGrpSpPr>
      <p:grpSpPr>
        <a:xfrm>
          <a:off x="0" y="0"/>
          <a:ext cx="0" cy="0"/>
          <a:chOff x="0" y="0"/>
          <a:chExt cx="0" cy="0"/>
        </a:xfrm>
      </p:grpSpPr>
      <p:sp>
        <p:nvSpPr>
          <p:cNvPr id="68" name="Google Shape;68;p38"/>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8"/>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8"/>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lvl="1" algn="ctr">
              <a:lnSpc>
                <a:spcPct val="100000"/>
              </a:lnSpc>
              <a:spcBef>
                <a:spcPts val="200"/>
              </a:spcBef>
              <a:spcAft>
                <a:spcPts val="0"/>
              </a:spcAft>
              <a:buClr>
                <a:srgbClr val="3F3F3F"/>
              </a:buClr>
              <a:buSzPts val="2400"/>
              <a:buNone/>
              <a:defRPr sz="2400"/>
            </a:lvl2pPr>
            <a:lvl3pPr lvl="2" algn="ctr">
              <a:lnSpc>
                <a:spcPct val="100000"/>
              </a:lnSpc>
              <a:spcBef>
                <a:spcPts val="400"/>
              </a:spcBef>
              <a:spcAft>
                <a:spcPts val="0"/>
              </a:spcAft>
              <a:buClr>
                <a:srgbClr val="3F3F3F"/>
              </a:buClr>
              <a:buSzPts val="2400"/>
              <a:buNone/>
              <a:defRPr sz="2400"/>
            </a:lvl3pPr>
            <a:lvl4pPr lvl="3" algn="ctr">
              <a:lnSpc>
                <a:spcPct val="100000"/>
              </a:lnSpc>
              <a:spcBef>
                <a:spcPts val="400"/>
              </a:spcBef>
              <a:spcAft>
                <a:spcPts val="0"/>
              </a:spcAft>
              <a:buClr>
                <a:srgbClr val="3F3F3F"/>
              </a:buClr>
              <a:buSzPts val="2000"/>
              <a:buNone/>
              <a:defRPr sz="2000"/>
            </a:lvl4pPr>
            <a:lvl5pPr lvl="4" algn="ctr">
              <a:lnSpc>
                <a:spcPct val="100000"/>
              </a:lnSpc>
              <a:spcBef>
                <a:spcPts val="400"/>
              </a:spcBef>
              <a:spcAft>
                <a:spcPts val="0"/>
              </a:spcAft>
              <a:buClr>
                <a:srgbClr val="3F3F3F"/>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71" name="Google Shape;71;p38"/>
          <p:cNvCxnSpPr/>
          <p:nvPr/>
        </p:nvCxnSpPr>
        <p:spPr>
          <a:xfrm>
            <a:off x="1207658" y="4474741"/>
            <a:ext cx="9875520" cy="0"/>
          </a:xfrm>
          <a:prstGeom prst="straightConnector1">
            <a:avLst/>
          </a:prstGeom>
          <a:noFill/>
          <a:ln cap="flat" cmpd="sng" w="12700">
            <a:solidFill>
              <a:srgbClr val="3F3F3F"/>
            </a:solidFill>
            <a:prstDash val="solid"/>
            <a:round/>
            <a:headEnd len="sm" w="sm" type="none"/>
            <a:tailEnd len="sm" w="sm" type="none"/>
          </a:ln>
        </p:spPr>
      </p:cxnSp>
      <p:sp>
        <p:nvSpPr>
          <p:cNvPr id="72" name="Google Shape;72;p3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75" name="Google Shape;75;p3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76" name="Shape 76"/>
        <p:cNvGrpSpPr/>
        <p:nvPr/>
      </p:nvGrpSpPr>
      <p:grpSpPr>
        <a:xfrm>
          <a:off x="0" y="0"/>
          <a:ext cx="0" cy="0"/>
          <a:chOff x="0" y="0"/>
          <a:chExt cx="0" cy="0"/>
        </a:xfrm>
      </p:grpSpPr>
      <p:sp>
        <p:nvSpPr>
          <p:cNvPr id="77" name="Google Shape;77;p44"/>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78" name="Google Shape;78;p44"/>
          <p:cNvSpPr txBox="1"/>
          <p:nvPr>
            <p:ph type="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b="0"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44"/>
          <p:cNvSpPr txBox="1"/>
          <p:nvPr>
            <p:ph idx="1" type="body"/>
          </p:nvPr>
        </p:nvSpPr>
        <p:spPr>
          <a:xfrm>
            <a:off x="1097280" y="4663440"/>
            <a:ext cx="10058400" cy="1143000"/>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indent="-228600" lvl="1" marL="914400" algn="l">
              <a:lnSpc>
                <a:spcPct val="100000"/>
              </a:lnSpc>
              <a:spcBef>
                <a:spcPts val="200"/>
              </a:spcBef>
              <a:spcAft>
                <a:spcPts val="0"/>
              </a:spcAft>
              <a:buClr>
                <a:srgbClr val="888888"/>
              </a:buClr>
              <a:buSzPts val="1800"/>
              <a:buNone/>
              <a:defRPr sz="1800">
                <a:solidFill>
                  <a:srgbClr val="888888"/>
                </a:solidFill>
              </a:defRPr>
            </a:lvl2pPr>
            <a:lvl3pPr indent="-228600" lvl="2" marL="1371600" algn="l">
              <a:lnSpc>
                <a:spcPct val="100000"/>
              </a:lnSpc>
              <a:spcBef>
                <a:spcPts val="400"/>
              </a:spcBef>
              <a:spcAft>
                <a:spcPts val="0"/>
              </a:spcAft>
              <a:buClr>
                <a:srgbClr val="888888"/>
              </a:buClr>
              <a:buSzPts val="1600"/>
              <a:buNone/>
              <a:defRPr sz="1600">
                <a:solidFill>
                  <a:srgbClr val="888888"/>
                </a:solidFill>
              </a:defRPr>
            </a:lvl3pPr>
            <a:lvl4pPr indent="-228600" lvl="3" marL="1828800" algn="l">
              <a:lnSpc>
                <a:spcPct val="100000"/>
              </a:lnSpc>
              <a:spcBef>
                <a:spcPts val="400"/>
              </a:spcBef>
              <a:spcAft>
                <a:spcPts val="0"/>
              </a:spcAft>
              <a:buClr>
                <a:srgbClr val="888888"/>
              </a:buClr>
              <a:buSzPts val="1400"/>
              <a:buNone/>
              <a:defRPr sz="1400">
                <a:solidFill>
                  <a:srgbClr val="888888"/>
                </a:solidFill>
              </a:defRPr>
            </a:lvl4pPr>
            <a:lvl5pPr indent="-228600" lvl="4" marL="2286000" algn="l">
              <a:lnSpc>
                <a:spcPct val="100000"/>
              </a:lnSpc>
              <a:spcBef>
                <a:spcPts val="400"/>
              </a:spcBef>
              <a:spcAft>
                <a:spcPts val="0"/>
              </a:spcAft>
              <a:buClr>
                <a:srgbClr val="888888"/>
              </a:buClr>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cxnSp>
        <p:nvCxnSpPr>
          <p:cNvPr id="80" name="Google Shape;80;p44"/>
          <p:cNvCxnSpPr/>
          <p:nvPr/>
        </p:nvCxnSpPr>
        <p:spPr>
          <a:xfrm>
            <a:off x="1207658" y="4485132"/>
            <a:ext cx="9875520" cy="0"/>
          </a:xfrm>
          <a:prstGeom prst="straightConnector1">
            <a:avLst/>
          </a:prstGeom>
          <a:noFill/>
          <a:ln cap="flat" cmpd="sng" w="12700">
            <a:solidFill>
              <a:srgbClr val="3F3F3F"/>
            </a:solidFill>
            <a:prstDash val="solid"/>
            <a:round/>
            <a:headEnd len="sm" w="sm" type="none"/>
            <a:tailEnd len="sm" w="sm" type="none"/>
          </a:ln>
        </p:spPr>
      </p:cxnSp>
      <p:sp>
        <p:nvSpPr>
          <p:cNvPr id="81" name="Google Shape;81;p44"/>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4"/>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4"/>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84" name="Google Shape;84;p44"/>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5" name="Shape 85"/>
        <p:cNvGrpSpPr/>
        <p:nvPr/>
      </p:nvGrpSpPr>
      <p:grpSpPr>
        <a:xfrm>
          <a:off x="0" y="0"/>
          <a:ext cx="0" cy="0"/>
          <a:chOff x="0" y="0"/>
          <a:chExt cx="0" cy="0"/>
        </a:xfrm>
      </p:grpSpPr>
      <p:sp>
        <p:nvSpPr>
          <p:cNvPr id="86" name="Google Shape;86;p4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45"/>
          <p:cNvSpPr txBox="1"/>
          <p:nvPr>
            <p:ph idx="1" type="body"/>
          </p:nvPr>
        </p:nvSpPr>
        <p:spPr>
          <a:xfrm>
            <a:off x="1097280"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88" name="Google Shape;88;p45"/>
          <p:cNvSpPr txBox="1"/>
          <p:nvPr>
            <p:ph idx="2" type="body"/>
          </p:nvPr>
        </p:nvSpPr>
        <p:spPr>
          <a:xfrm>
            <a:off x="1097280" y="2958274"/>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9" name="Google Shape;89;p45"/>
          <p:cNvSpPr txBox="1"/>
          <p:nvPr>
            <p:ph idx="3" type="body"/>
          </p:nvPr>
        </p:nvSpPr>
        <p:spPr>
          <a:xfrm>
            <a:off x="6515944"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90" name="Google Shape;90;p45"/>
          <p:cNvSpPr txBox="1"/>
          <p:nvPr>
            <p:ph idx="4" type="body"/>
          </p:nvPr>
        </p:nvSpPr>
        <p:spPr>
          <a:xfrm>
            <a:off x="6515944" y="2958273"/>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1" name="Google Shape;91;p45"/>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45"/>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45"/>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94" name="Google Shape;94;p45"/>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4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4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4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4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0" name="Google Shape;100;p46"/>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101" name="Shape 101"/>
        <p:cNvGrpSpPr/>
        <p:nvPr/>
      </p:nvGrpSpPr>
      <p:grpSpPr>
        <a:xfrm>
          <a:off x="0" y="0"/>
          <a:ext cx="0" cy="0"/>
          <a:chOff x="0" y="0"/>
          <a:chExt cx="0" cy="0"/>
        </a:xfrm>
      </p:grpSpPr>
      <p:sp>
        <p:nvSpPr>
          <p:cNvPr id="102" name="Google Shape;102;p47"/>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3" name="Google Shape;103;p4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4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4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6" name="Google Shape;106;p47"/>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07" name="Shape 107"/>
        <p:cNvGrpSpPr/>
        <p:nvPr/>
      </p:nvGrpSpPr>
      <p:grpSpPr>
        <a:xfrm>
          <a:off x="0" y="0"/>
          <a:ext cx="0" cy="0"/>
          <a:chOff x="0" y="0"/>
          <a:chExt cx="0" cy="0"/>
        </a:xfrm>
      </p:grpSpPr>
      <p:sp>
        <p:nvSpPr>
          <p:cNvPr id="108" name="Google Shape;108;p48"/>
          <p:cNvSpPr/>
          <p:nvPr/>
        </p:nvSpPr>
        <p:spPr>
          <a:xfrm>
            <a:off x="0" y="4578350"/>
            <a:ext cx="12188825" cy="227965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9" name="Google Shape;109;p48"/>
          <p:cNvSpPr/>
          <p:nvPr>
            <p:ph idx="2" type="pic"/>
          </p:nvPr>
        </p:nvSpPr>
        <p:spPr>
          <a:xfrm>
            <a:off x="15" y="0"/>
            <a:ext cx="12191985" cy="4578350"/>
          </a:xfrm>
          <a:prstGeom prst="rect">
            <a:avLst/>
          </a:prstGeom>
          <a:solidFill>
            <a:srgbClr val="D8D8D8"/>
          </a:solidFill>
          <a:ln>
            <a:noFill/>
          </a:ln>
        </p:spPr>
      </p:sp>
      <p:sp>
        <p:nvSpPr>
          <p:cNvPr id="110" name="Google Shape;110;p48"/>
          <p:cNvSpPr txBox="1"/>
          <p:nvPr>
            <p:ph type="title"/>
          </p:nvPr>
        </p:nvSpPr>
        <p:spPr>
          <a:xfrm>
            <a:off x="1097279" y="4799362"/>
            <a:ext cx="10113645" cy="743682"/>
          </a:xfrm>
          <a:prstGeom prst="rect">
            <a:avLst/>
          </a:prstGeom>
          <a:noFill/>
          <a:ln>
            <a:noFill/>
          </a:ln>
        </p:spPr>
        <p:txBody>
          <a:bodyPr anchorCtr="0" anchor="b" bIns="0" lIns="91425" spcFirstLastPara="1" rIns="91425" wrap="square" tIns="0">
            <a:no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48"/>
          <p:cNvSpPr txBox="1"/>
          <p:nvPr>
            <p:ph idx="1" type="body"/>
          </p:nvPr>
        </p:nvSpPr>
        <p:spPr>
          <a:xfrm>
            <a:off x="1097279" y="5715000"/>
            <a:ext cx="10113264" cy="609600"/>
          </a:xfrm>
          <a:prstGeom prst="rect">
            <a:avLst/>
          </a:prstGeom>
          <a:noFill/>
          <a:ln>
            <a:noFill/>
          </a:ln>
        </p:spPr>
        <p:txBody>
          <a:bodyPr anchorCtr="0" anchor="t" bIns="0" lIns="91425" spcFirstLastPara="1" rIns="91425" wrap="square" tIns="0">
            <a:normAutofit/>
          </a:bodyPr>
          <a:lstStyle>
            <a:lvl1pPr indent="-228600" lvl="0" marL="457200" algn="l">
              <a:lnSpc>
                <a:spcPct val="120000"/>
              </a:lnSpc>
              <a:spcBef>
                <a:spcPts val="0"/>
              </a:spcBef>
              <a:spcAft>
                <a:spcPts val="0"/>
              </a:spcAft>
              <a:buSzPts val="1800"/>
              <a:buNone/>
              <a:defRPr sz="1800">
                <a:solidFill>
                  <a:srgbClr val="FFFFFF"/>
                </a:solidFill>
              </a:defRPr>
            </a:lvl1pPr>
            <a:lvl2pPr indent="-228600" lvl="1" marL="914400" algn="l">
              <a:lnSpc>
                <a:spcPct val="100000"/>
              </a:lnSpc>
              <a:spcBef>
                <a:spcPts val="6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112" name="Google Shape;112;p4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4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4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15" name="Google Shape;115;p4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6" name="Shape 116"/>
        <p:cNvGrpSpPr/>
        <p:nvPr/>
      </p:nvGrpSpPr>
      <p:grpSpPr>
        <a:xfrm>
          <a:off x="0" y="0"/>
          <a:ext cx="0" cy="0"/>
          <a:chOff x="0" y="0"/>
          <a:chExt cx="0" cy="0"/>
        </a:xfrm>
      </p:grpSpPr>
      <p:sp>
        <p:nvSpPr>
          <p:cNvPr id="117" name="Google Shape;117;p49"/>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49"/>
          <p:cNvSpPr txBox="1"/>
          <p:nvPr>
            <p:ph idx="1" type="body"/>
          </p:nvPr>
        </p:nvSpPr>
        <p:spPr>
          <a:xfrm rot="5400000">
            <a:off x="4246035" y="-1040554"/>
            <a:ext cx="3760891" cy="100584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9" name="Google Shape;119;p4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4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4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22" name="Google Shape;122;p4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23" name="Shape 123"/>
        <p:cNvGrpSpPr/>
        <p:nvPr/>
      </p:nvGrpSpPr>
      <p:grpSpPr>
        <a:xfrm>
          <a:off x="0" y="0"/>
          <a:ext cx="0" cy="0"/>
          <a:chOff x="0" y="0"/>
          <a:chExt cx="0" cy="0"/>
        </a:xfrm>
      </p:grpSpPr>
      <p:sp>
        <p:nvSpPr>
          <p:cNvPr id="124" name="Google Shape;124;p50"/>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50"/>
          <p:cNvSpPr txBox="1"/>
          <p:nvPr>
            <p:ph type="title"/>
          </p:nvPr>
        </p:nvSpPr>
        <p:spPr>
          <a:xfrm rot="5400000">
            <a:off x="7159401" y="1977801"/>
            <a:ext cx="5759898" cy="26289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50"/>
          <p:cNvSpPr txBox="1"/>
          <p:nvPr>
            <p:ph idx="1" type="body"/>
          </p:nvPr>
        </p:nvSpPr>
        <p:spPr>
          <a:xfrm rot="5400000">
            <a:off x="1825401" y="-574899"/>
            <a:ext cx="5759898" cy="77343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7" name="Google Shape;127;p50"/>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50"/>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5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30" name="Google Shape;130;p50"/>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 Id="rId9" Type="http://schemas.openxmlformats.org/officeDocument/2006/relationships/slideLayout" Target="../slideLayouts/slideLayout10.xml"/><Relationship Id="rId10" Type="http://schemas.openxmlformats.org/officeDocument/2006/relationships/slideLayout" Target="../slideLayouts/slideLayout11.xml"/><Relationship Id="rId11" Type="http://schemas.openxmlformats.org/officeDocument/2006/relationships/slideLayout" Target="../slideLayouts/slideLayout12.xml"/><Relationship Id="rId12" Type="http://schemas.openxmlformats.org/officeDocument/2006/relationships/slideLayout" Target="../slideLayouts/slideLayout13.xml"/><Relationship Id="rId1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37"/>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3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FEFEFE"/>
              </a:buClr>
              <a:buSzPts val="4400"/>
              <a:buFont typeface="Arial"/>
              <a:buNone/>
              <a:defRPr b="0" i="0" sz="4400" u="none" cap="none" strike="noStrike">
                <a:solidFill>
                  <a:srgbClr val="FEFEFE"/>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37"/>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FEFEFE"/>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FEFEFE"/>
              </a:buClr>
              <a:buSzPts val="1600"/>
              <a:buFont typeface="Calibri"/>
              <a:buChar char="◦"/>
              <a:defRPr b="0" i="0" sz="1600" u="none" cap="none" strike="noStrike">
                <a:solidFill>
                  <a:srgbClr val="FEFEFE"/>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9pPr>
          </a:lstStyle>
          <a:p/>
        </p:txBody>
      </p:sp>
      <p:sp>
        <p:nvSpPr>
          <p:cNvPr id="13" name="Google Shape;13;p3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4" name="Google Shape;14;p3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5" name="Google Shape;15;p3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16" name="Google Shape;16;p37"/>
          <p:cNvCxnSpPr/>
          <p:nvPr/>
        </p:nvCxnSpPr>
        <p:spPr>
          <a:xfrm>
            <a:off x="1193532" y="1897380"/>
            <a:ext cx="9966960" cy="0"/>
          </a:xfrm>
          <a:prstGeom prst="straightConnector1">
            <a:avLst/>
          </a:prstGeom>
          <a:noFill/>
          <a:ln cap="flat" cmpd="sng" w="12700">
            <a:solidFill>
              <a:srgbClr val="FEFEFE"/>
            </a:solidFill>
            <a:prstDash val="solid"/>
            <a:round/>
            <a:headEnd len="sm" w="sm" type="none"/>
            <a:tailEnd len="sm" w="sm" type="none"/>
          </a:ln>
        </p:spPr>
      </p:cxnSp>
      <p:pic>
        <p:nvPicPr>
          <p:cNvPr id="17" name="Google Shape;17;p37"/>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 name="Shape 34"/>
        <p:cNvGrpSpPr/>
        <p:nvPr/>
      </p:nvGrpSpPr>
      <p:grpSpPr>
        <a:xfrm>
          <a:off x="0" y="0"/>
          <a:ext cx="0" cy="0"/>
          <a:chOff x="0" y="0"/>
          <a:chExt cx="0" cy="0"/>
        </a:xfrm>
      </p:grpSpPr>
      <p:sp>
        <p:nvSpPr>
          <p:cNvPr id="35" name="Google Shape;35;p36"/>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4400"/>
              <a:buFont typeface="Arial"/>
              <a:buNone/>
              <a:defRPr b="0" i="0" sz="4400" u="none" cap="none" strike="noStrike">
                <a:solidFill>
                  <a:srgbClr val="3F3F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 name="Google Shape;37;p36"/>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3F3F3F"/>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3F3F3F"/>
              </a:buClr>
              <a:buSzPts val="1600"/>
              <a:buFont typeface="Calibri"/>
              <a:buChar char="◦"/>
              <a:defRPr b="0" i="0" sz="1600" u="none" cap="none" strike="noStrike">
                <a:solidFill>
                  <a:srgbClr val="3F3F3F"/>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9pPr>
          </a:lstStyle>
          <a:p/>
        </p:txBody>
      </p:sp>
      <p:sp>
        <p:nvSpPr>
          <p:cNvPr id="38" name="Google Shape;38;p3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39" name="Google Shape;39;p3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40" name="Google Shape;40;p3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41" name="Google Shape;41;p36"/>
          <p:cNvCxnSpPr/>
          <p:nvPr/>
        </p:nvCxnSpPr>
        <p:spPr>
          <a:xfrm>
            <a:off x="1193532" y="1897380"/>
            <a:ext cx="9966960" cy="0"/>
          </a:xfrm>
          <a:prstGeom prst="straightConnector1">
            <a:avLst/>
          </a:prstGeom>
          <a:noFill/>
          <a:ln cap="flat" cmpd="sng" w="12700">
            <a:solidFill>
              <a:srgbClr val="3F3F3F"/>
            </a:solidFill>
            <a:prstDash val="solid"/>
            <a:round/>
            <a:headEnd len="sm" w="sm" type="none"/>
            <a:tailEnd len="sm" w="sm" type="none"/>
          </a:ln>
        </p:spPr>
      </p:cxnSp>
      <p:pic>
        <p:nvPicPr>
          <p:cNvPr id="42" name="Google Shape;42;p36"/>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notesSlide" Target="../notesSlides/notesSlide3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4.png"/>
          <p:cNvPicPr>
            <a:picLocks noChangeAspect="1"/>
          </p:cNvPicPr>
          <p:nvPr/>
        </p:nvPicPr>
        <p:blipFill>
          <a:blip r:embed="rId2"/>
          <a:srcRect l="27350" r="27350"/>
          <a:stretch>
            <a:fillRect/>
          </a:stretch>
        </p:blipFill>
        <p:spPr>
          <a:xfrm>
            <a:off x="0" y="0"/>
            <a:ext cx="7552944" cy="6858000"/>
          </a:xfrm>
          <a:prstGeom prst="rect">
            <a:avLst/>
          </a:prstGeom>
        </p:spPr>
      </p:pic>
      <p:sp>
        <p:nvSpPr>
          <p:cNvPr id="3" name="Rectangle 2"/>
          <p:cNvSpPr/>
          <p:nvPr/>
        </p:nvSpPr>
        <p:spPr>
          <a:xfrm>
            <a:off x="7552944" y="0"/>
            <a:ext cx="4636008"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818120" y="685800"/>
            <a:ext cx="4114800" cy="2926080"/>
          </a:xfrm>
          <a:prstGeom prst="rect">
            <a:avLst/>
          </a:prstGeom>
          <a:noFill/>
        </p:spPr>
        <p:txBody>
          <a:bodyPr wrap="square" anchor="b">
            <a:noAutofit/>
          </a:bodyPr>
          <a:lstStyle/>
          <a:p>
            <a:pPr algn="ctr" marL="0" indent="0">
              <a:lnSpc>
                <a:spcPct val="100000"/>
              </a:lnSpc>
              <a:spcBef>
                <a:spcPts val="0"/>
              </a:spcBef>
              <a:spcAft>
                <a:spcPts val="600"/>
              </a:spcAft>
              <a:buNone/>
            </a:pPr>
            <a:r>
              <a:rPr lang="en-US" sz="2400" b="1">
                <a:solidFill>
                  <a:srgbClr val="FF0000"/>
                </a:solidFill>
                <a:latin typeface="Arial"/>
                <a:ea typeface="Arial"/>
                <a:cs typeface="Arial"/>
              </a:rPr>
              <a:t>FAST-16</a:t>
            </a:r>
          </a:p>
          <a:p>
            <a:pPr algn="ctr" marL="0" indent="0">
              <a:lnSpc>
                <a:spcPct val="95000"/>
              </a:lnSpc>
              <a:spcBef>
                <a:spcPts val="0"/>
              </a:spcBef>
              <a:spcAft>
                <a:spcPts val="0"/>
              </a:spcAft>
              <a:buNone/>
            </a:pPr>
            <a:r>
              <a:rPr lang="en-US" sz="2800" b="0">
                <a:solidFill>
                  <a:srgbClr val="FF0000"/>
                </a:solidFill>
                <a:latin typeface="Arial"/>
                <a:ea typeface="Arial"/>
                <a:cs typeface="Arial"/>
              </a:rPr>
              <a:t>Working Well with AI</a:t>
            </a:r>
          </a:p>
          <a:p>
            <a:pPr algn="ctr" marL="0" indent="0">
              <a:lnSpc>
                <a:spcPct val="100000"/>
              </a:lnSpc>
              <a:spcBef>
                <a:spcPts val="1000"/>
              </a:spcBef>
              <a:spcAft>
                <a:spcPts val="0"/>
              </a:spcAft>
              <a:buNone/>
            </a:pPr>
            <a:r>
              <a:rPr lang="en-US" sz="1500" b="0">
                <a:solidFill>
                  <a:srgbClr val="FFFFFF"/>
                </a:solidFill>
                <a:latin typeface="Source Sans Pro"/>
                <a:ea typeface="Source Sans Pro"/>
                <a:cs typeface="Source Sans Pro"/>
              </a:rPr>
              <a:t>Prompting, Verifying, and Learning from Real Cases</a:t>
            </a:r>
          </a:p>
        </p:txBody>
      </p:sp>
      <p:cxnSp>
        <p:nvCxnSpPr>
          <p:cNvPr id="5" name="Connector 4"/>
          <p:cNvCxnSpPr/>
          <p:nvPr/>
        </p:nvCxnSpPr>
        <p:spPr>
          <a:xfrm>
            <a:off x="8183879" y="3794760"/>
            <a:ext cx="3383281" cy="0"/>
          </a:xfrm>
          <a:prstGeom prst="line">
            <a:avLst/>
          </a:prstGeom>
          <a:ln w="12700">
            <a:solidFill>
              <a:srgbClr val="00B0F0"/>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818120" y="3931920"/>
            <a:ext cx="4114800" cy="1737360"/>
          </a:xfrm>
          <a:prstGeom prst="rect">
            <a:avLst/>
          </a:prstGeom>
          <a:noFill/>
        </p:spPr>
        <p:txBody>
          <a:bodyPr wrap="square" anchor="t">
            <a:noAutofit/>
          </a:bodyPr>
          <a:lstStyle/>
          <a:p>
            <a:pPr algn="ctr" marL="0" indent="0">
              <a:lnSpc>
                <a:spcPct val="100000"/>
              </a:lnSpc>
              <a:spcBef>
                <a:spcPts val="0"/>
              </a:spcBef>
              <a:spcAft>
                <a:spcPts val="0"/>
              </a:spcAft>
              <a:buNone/>
            </a:pPr>
            <a:r>
              <a:rPr lang="en-US" sz="1700" b="1">
                <a:solidFill>
                  <a:srgbClr val="00B0F0"/>
                </a:solidFill>
                <a:latin typeface="Source Sans Pro"/>
                <a:ea typeface="Source Sans Pro"/>
                <a:cs typeface="Source Sans Pro"/>
              </a:rPr>
              <a:t>Presented by Wadood Chaudhary</a:t>
            </a:r>
          </a:p>
          <a:p>
            <a:pPr algn="ctr" marL="0" indent="0">
              <a:lnSpc>
                <a:spcPct val="100000"/>
              </a:lnSpc>
              <a:spcBef>
                <a:spcPts val="1000"/>
              </a:spcBef>
              <a:spcAft>
                <a:spcPts val="0"/>
              </a:spcAft>
              <a:buNone/>
            </a:pPr>
            <a:r>
              <a:rPr lang="en-US" sz="1500" b="0">
                <a:solidFill>
                  <a:srgbClr val="00B0F0"/>
                </a:solidFill>
                <a:latin typeface="Source Sans Pro"/>
                <a:ea typeface="Source Sans Pro"/>
                <a:cs typeface="Source Sans Pro"/>
              </a:rPr>
              <a:t>7formations</a:t>
            </a:r>
          </a:p>
          <a:p>
            <a:pPr algn="ctr" marL="0" indent="0">
              <a:lnSpc>
                <a:spcPct val="100000"/>
              </a:lnSpc>
              <a:spcBef>
                <a:spcPts val="800"/>
              </a:spcBef>
              <a:spcAft>
                <a:spcPts val="0"/>
              </a:spcAft>
              <a:buNone/>
            </a:pPr>
            <a:r>
              <a:rPr lang="en-US" sz="1500" b="0">
                <a:solidFill>
                  <a:srgbClr val="00B0F0"/>
                </a:solidFill>
                <a:latin typeface="Source Sans Pro"/>
                <a:ea typeface="Source Sans Pro"/>
                <a:cs typeface="Source Sans Pro"/>
              </a:rPr>
              <a:t>WWW.7FORMATIONS.COM</a:t>
            </a:r>
          </a:p>
          <a:p>
            <a:pPr algn="ctr" marL="0" indent="0">
              <a:lnSpc>
                <a:spcPct val="100000"/>
              </a:lnSpc>
              <a:spcBef>
                <a:spcPts val="800"/>
              </a:spcBef>
              <a:spcAft>
                <a:spcPts val="0"/>
              </a:spcAft>
              <a:buNone/>
            </a:pPr>
            <a:r>
              <a:rPr lang="en-US" sz="1300" b="0">
                <a:solidFill>
                  <a:srgbClr val="FFFFFF"/>
                </a:solidFill>
                <a:latin typeface="Source Sans Pro"/>
                <a:ea typeface="Source Sans Pro"/>
                <a:cs typeface="Source Sans Pro"/>
              </a:rPr>
              <a:t>Massachusetts FAST AI Course Catalog</a:t>
            </a:r>
          </a:p>
        </p:txBody>
      </p:sp>
      <p:sp>
        <p:nvSpPr>
          <p:cNvPr id="7" name="TextBox 6"/>
          <p:cNvSpPr txBox="1"/>
          <p:nvPr/>
        </p:nvSpPr>
        <p:spPr>
          <a:xfrm>
            <a:off x="7818120" y="5760720"/>
            <a:ext cx="4114800" cy="822960"/>
          </a:xfrm>
          <a:prstGeom prst="rect">
            <a:avLst/>
          </a:prstGeom>
          <a:noFill/>
        </p:spPr>
        <p:txBody>
          <a:bodyPr wrap="square" anchor="ctr">
            <a:noAutofit/>
          </a:bodyPr>
          <a:lstStyle/>
          <a:p>
            <a:pPr algn="ctr" marL="0" indent="0">
              <a:lnSpc>
                <a:spcPct val="100000"/>
              </a:lnSpc>
              <a:spcBef>
                <a:spcPts val="0"/>
              </a:spcBef>
              <a:spcAft>
                <a:spcPts val="0"/>
              </a:spcAft>
              <a:buNone/>
            </a:pPr>
            <a:r>
              <a:rPr lang="en-US" sz="1600" b="0">
                <a:solidFill>
                  <a:srgbClr val="FF0000"/>
                </a:solidFill>
                <a:latin typeface="Arial"/>
                <a:ea typeface="Arial"/>
                <a:cs typeface="Arial"/>
              </a:rPr>
              <a:t>6 hours  |  3 live sessions x 2h</a:t>
            </a:r>
          </a:p>
        </p:txBody>
      </p:sp>
      <p:pic>
        <p:nvPicPr>
          <p:cNvPr id="8" name="Picture 7" descr="image.png"/>
          <p:cNvPicPr>
            <a:picLocks noChangeAspect="1"/>
          </p:cNvPicPr>
          <p:nvPr/>
        </p:nvPicPr>
        <p:blipFill>
          <a:blip r:embed="rId3"/>
          <a:stretch>
            <a:fillRect/>
          </a:stretch>
        </p:blipFill>
        <p:spPr>
          <a:xfrm>
            <a:off x="1947672" y="5641848"/>
            <a:ext cx="3474720" cy="1072199"/>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3600" b="0">
                <a:solidFill>
                  <a:srgbClr val="FF0000"/>
                </a:solidFill>
                <a:latin typeface="Arial"/>
                <a:ea typeface="Arial"/>
                <a:cs typeface="Arial"/>
              </a:rPr>
              <a:t>Welcome</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400"/>
              </a:spcAft>
              <a:buNone/>
            </a:pPr>
            <a:r>
              <a:rPr lang="en-US" sz="2400" b="0">
                <a:solidFill>
                  <a:srgbClr val="FF0000"/>
                </a:solidFill>
                <a:latin typeface="Arial"/>
                <a:ea typeface="Arial"/>
                <a:cs typeface="Arial"/>
              </a:rPr>
              <a:t>Introductions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name</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role and type of employer (no confidential details)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One weekly task you would like AI help with</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Which AI tool your employer has approved, if any</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Is Teams or Zoom working for you? Audio, camera, breakout rooms</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1400"/>
              </a:spcAft>
              <a:buNone/>
            </a:pPr>
            <a:r>
              <a:rPr lang="en-US" sz="2200" b="0">
                <a:solidFill>
                  <a:srgbClr val="FFFFFF"/>
                </a:solidFill>
                <a:latin typeface="Source Sans Pro"/>
                <a:ea typeface="Source Sans Pro"/>
                <a:cs typeface="Source Sans Pro"/>
              </a:rPr>
              <a:t>Why I am here</a:t>
            </a:r>
          </a:p>
          <a:p>
            <a:pPr algn="ctr" marL="0" indent="0">
              <a:lnSpc>
                <a:spcPct val="100000"/>
              </a:lnSpc>
              <a:spcBef>
                <a:spcPts val="1000"/>
              </a:spcBef>
              <a:spcAft>
                <a:spcPts val="0"/>
              </a:spcAft>
              <a:buNone/>
            </a:pPr>
            <a:r>
              <a:rPr lang="en-US" sz="1800" b="1">
                <a:solidFill>
                  <a:srgbClr val="00B0F0"/>
                </a:solidFill>
                <a:latin typeface="Source Sans Pro"/>
                <a:ea typeface="Source Sans Pro"/>
                <a:cs typeface="Source Sans Pro"/>
              </a:rPr>
              <a:t>Wadood Chaudhary</a:t>
            </a:r>
          </a:p>
          <a:p>
            <a:pPr algn="ctr" marL="0" indent="0">
              <a:lnSpc>
                <a:spcPct val="100000"/>
              </a:lnSpc>
              <a:spcBef>
                <a:spcPts val="400"/>
              </a:spcBef>
              <a:spcAft>
                <a:spcPts val="0"/>
              </a:spcAft>
              <a:buNone/>
            </a:pPr>
            <a:r>
              <a:rPr lang="en-US" sz="1600" b="0">
                <a:solidFill>
                  <a:srgbClr val="FFFFFF"/>
                </a:solidFill>
                <a:latin typeface="Source Sans Pro"/>
                <a:ea typeface="Source Sans Pro"/>
                <a:cs typeface="Source Sans Pro"/>
              </a:rPr>
              <a:t>Instructor, 7formations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2194560"/>
            <a:ext cx="3566160" cy="1554480"/>
          </a:xfrm>
        </p:spPr>
        <p:txBody>
          <a:bodyPr wrap="square" anchor="ctr">
            <a:noAutofit/>
          </a:bodyPr>
          <a:lstStyle/>
          <a:p>
            <a:pPr algn="ctr" marL="0" indent="0">
              <a:lnSpc>
                <a:spcPct val="100000"/>
              </a:lnSpc>
              <a:spcBef>
                <a:spcPts val="0"/>
              </a:spcBef>
              <a:spcAft>
                <a:spcPts val="0"/>
              </a:spcAft>
              <a:buNone/>
            </a:pPr>
            <a:r>
              <a:rPr lang="en-US" sz="3200" b="0">
                <a:solidFill>
                  <a:srgbClr val="FF0000"/>
                </a:solidFill>
                <a:latin typeface="Arial"/>
                <a:ea typeface="Arial"/>
                <a:cs typeface="Arial"/>
              </a:rPr>
              <a:t>Course Overview</a:t>
            </a:r>
          </a:p>
        </p:txBody>
      </p:sp>
      <p:sp>
        <p:nvSpPr>
          <p:cNvPr id="4" name="Text Placeholder 3"/>
          <p:cNvSpPr>
            <a:spLocks noGrp="1"/>
          </p:cNvSpPr>
          <p:nvPr>
            <p:ph type="body" idx="2"/>
          </p:nvPr>
        </p:nvSpPr>
        <p:spPr>
          <a:xfrm>
            <a:off x="548640" y="3886200"/>
            <a:ext cx="3566160" cy="1097280"/>
          </a:xfrm>
        </p:spPr>
        <p:txBody>
          <a:bodyPr wrap="square">
            <a:noAutofit/>
          </a:bodyPr>
          <a:lstStyle/>
          <a:p>
            <a:pPr algn="ctr" marL="0" indent="0">
              <a:lnSpc>
                <a:spcPct val="100000"/>
              </a:lnSpc>
              <a:spcBef>
                <a:spcPts val="0"/>
              </a:spcBef>
              <a:spcAft>
                <a:spcPts val="0"/>
              </a:spcAft>
              <a:buNone/>
            </a:pPr>
            <a:r>
              <a:rPr lang="en-US" sz="1500" b="0">
                <a:solidFill>
                  <a:srgbClr val="FFFFFF"/>
                </a:solidFill>
                <a:latin typeface="Source Sans Pro"/>
                <a:ea typeface="Source Sans Pro"/>
                <a:cs typeface="Source Sans Pro"/>
              </a:rPr>
              <a:t>6 hours  |  3 live sessions x 2h</a:t>
            </a:r>
          </a:p>
          <a:p>
            <a:pPr algn="ctr" marL="0" indent="0">
              <a:lnSpc>
                <a:spcPct val="100000"/>
              </a:lnSpc>
              <a:spcBef>
                <a:spcPts val="600"/>
              </a:spcBef>
              <a:spcAft>
                <a:spcPts val="0"/>
              </a:spcAft>
              <a:buNone/>
            </a:pPr>
            <a:r>
              <a:rPr lang="en-US" sz="1500" b="0">
                <a:solidFill>
                  <a:srgbClr val="00B0F0"/>
                </a:solidFill>
                <a:latin typeface="Source Sans Pro"/>
                <a:ea typeface="Source Sans Pro"/>
                <a:cs typeface="Source Sans Pro"/>
              </a:rPr>
              <a:t>Level 100</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1" name="TextBox 150"/>
          <p:cNvSpPr txBox="1"/>
          <p:nvPr/>
        </p:nvSpPr>
        <p:spPr>
          <a:xfrm>
            <a:off x="4892040"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1</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(Asking well: prompting basics)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What a prompt is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The four elements of a prompt</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(10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Four prompting techniques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Common prompting mistakes</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1</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1</a:t>
            </a:r>
          </a:p>
        </p:txBody>
      </p:sp>
      <p:sp>
        <p:nvSpPr>
          <p:cNvPr id="152" name="TextBox 151"/>
          <p:cNvSpPr txBox="1"/>
          <p:nvPr/>
        </p:nvSpPr>
        <p:spPr>
          <a:xfrm>
            <a:off x="7299959"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0070C0"/>
                </a:solidFill>
                <a:latin typeface="Source Sans Pro"/>
                <a:ea typeface="Source Sans Pro"/>
                <a:cs typeface="Source Sans Pro"/>
              </a:rPr>
              <a:t>SESSION 2</a:t>
            </a:r>
          </a:p>
          <a:p>
            <a:pPr algn="ctr" marL="0" indent="0">
              <a:lnSpc>
                <a:spcPct val="100000"/>
              </a:lnSpc>
              <a:spcBef>
                <a:spcPts val="0"/>
              </a:spcBef>
              <a:spcAft>
                <a:spcPts val="800"/>
              </a:spcAft>
              <a:buNone/>
            </a:pPr>
            <a:r>
              <a:rPr lang="en-US" sz="1400" b="1">
                <a:solidFill>
                  <a:srgbClr val="0070C0"/>
                </a:solidFill>
                <a:latin typeface="Source Sans Pro"/>
                <a:ea typeface="Source Sans Pro"/>
                <a:cs typeface="Source Sans Pro"/>
              </a:rPr>
              <a:t>(Checking well: evaluating and verifying AI output)</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Why AI output needs checking</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Five types of AI output error</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The five-step evaluation</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(10 min)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Verification techniques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Invented citations</a:t>
            </a:r>
          </a:p>
          <a:p>
            <a:pPr algn="l" marL="329565" indent="-329565">
              <a:lnSpc>
                <a:spcPct val="100000"/>
              </a:lnSpc>
              <a:spcBef>
                <a:spcPts val="800"/>
              </a:spcBef>
              <a:spcAft>
                <a:spcPts val="0"/>
              </a:spcAft>
              <a:buClr>
                <a:srgbClr val="0070C0"/>
              </a:buClr>
              <a:buFont typeface="Noto Sans Symbols"/>
              <a:buChar char="⮚"/>
            </a:pPr>
            <a:r>
              <a:rPr lang="en-US" sz="1500" b="1">
                <a:solidFill>
                  <a:srgbClr val="0070C0"/>
                </a:solidFill>
                <a:latin typeface="Source Sans Pro"/>
                <a:ea typeface="Source Sans Pro"/>
                <a:cs typeface="Source Sans Pro"/>
              </a:rPr>
              <a:t>Lab 2</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Review 2</a:t>
            </a:r>
          </a:p>
        </p:txBody>
      </p:sp>
      <p:sp>
        <p:nvSpPr>
          <p:cNvPr id="153" name="TextBox 152"/>
          <p:cNvSpPr txBox="1"/>
          <p:nvPr/>
        </p:nvSpPr>
        <p:spPr>
          <a:xfrm>
            <a:off x="9707880"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3</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(Learning from cases and building a safe workflow)</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Five workplace cases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Two public incidents</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(10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Success factors and challenges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The five-step safe workflow</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3</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What you will be able to do</a:t>
            </a:r>
          </a:p>
        </p:txBody>
      </p:sp>
      <p:sp>
        <p:nvSpPr>
          <p:cNvPr id="3" name="Text Placeholder 2"/>
          <p:cNvSpPr>
            <a:spLocks noGrp="1"/>
          </p:cNvSpPr>
          <p:nvPr>
            <p:ph type="body" idx="1"/>
          </p:nvPr>
        </p:nvSpPr>
        <p:spPr/>
        <p:txBody>
          <a:bodyPr wrap="square" anchor="t">
            <a:noAutofit/>
          </a:bodyPr>
          <a:lstStyle/>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Write a workplace prompt that includes context, a clear instruction, a structure requirement, and the audience, and improve the answer with at least two follow-up prompts.</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Name the five types of AI output error (factual, incomplete, context misread, logical inconsistency, bias or imbalance) and find at least four of five seeded errors in an AI draft.</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Apply a five-step evaluation (accuracy, completeness, relevance, bias, judgment) and at least three verification techniques, including checking that every cited source exists and says what is claimed.</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Analyze a workplace AI case for benefits, challenges, lessons, and the safeguards that would have changed the outcome.</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Write a five-step safe AI workflow (define, instruct, review, judge, document) for one recurring task in their role, with a short AI-use note.</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Who this course is for</a:t>
            </a:r>
          </a:p>
        </p:txBody>
      </p:sp>
      <p:sp>
        <p:nvSpPr>
          <p:cNvPr id="3" name="Text Placeholder 2"/>
          <p:cNvSpPr>
            <a:spLocks noGrp="1"/>
          </p:cNvSpPr>
          <p:nvPr>
            <p:ph type="body" idx="1"/>
          </p:nvPr>
        </p:nvSpPr>
        <p:spPr>
          <a:xfrm>
            <a:off x="1097280" y="2121408"/>
            <a:ext cx="4636008" cy="3154680"/>
          </a:xfrm>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Target occupations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Office and administrative support</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Customer service representatives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Production and warehouse workers and leads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Sales and retail associates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Front desk, scheduling, and patient access staff</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Bookkeeping and accounting clerks</a:t>
            </a:r>
          </a:p>
        </p:txBody>
      </p:sp>
      <p:sp>
        <p:nvSpPr>
          <p:cNvPr id="4" name="Text Placeholder 3"/>
          <p:cNvSpPr>
            <a:spLocks noGrp="1"/>
          </p:cNvSpPr>
          <p:nvPr>
            <p:ph type="body" idx="2"/>
          </p:nvPr>
        </p:nvSpPr>
        <p:spPr>
          <a:xfrm>
            <a:off x="6519672" y="2121408"/>
            <a:ext cx="4636008" cy="3154680"/>
          </a:xfrm>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Industries served</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Advanced manufacturing</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Healthcare and life sciences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Retail, hospitality, and logistics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Financial services and insurance</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Construction and trades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Professional and technical services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455" name="TextBox 454"/>
          <p:cNvSpPr txBox="1"/>
          <p:nvPr/>
        </p:nvSpPr>
        <p:spPr>
          <a:xfrm>
            <a:off x="1097280" y="5440680"/>
            <a:ext cx="10058400" cy="640080"/>
          </a:xfrm>
          <a:prstGeom prst="rect">
            <a:avLst/>
          </a:prstGeom>
          <a:noFill/>
        </p:spPr>
        <p:txBody>
          <a:bodyPr wrap="square" anchor="t">
            <a:noAutofit/>
          </a:bodyPr>
          <a:lstStyle/>
          <a:p>
            <a:pPr algn="l" marL="0" indent="0">
              <a:lnSpc>
                <a:spcPct val="100000"/>
              </a:lnSpc>
              <a:spcBef>
                <a:spcPts val="0"/>
              </a:spcBef>
              <a:spcAft>
                <a:spcPts val="0"/>
              </a:spcAft>
              <a:buNone/>
            </a:pPr>
            <a:r>
              <a:rPr lang="en-US" sz="1500" b="0" i="1">
                <a:solidFill>
                  <a:srgbClr val="FF0000"/>
                </a:solidFill>
                <a:latin typeface="Source Sans Pro"/>
                <a:ea typeface="Source Sans Pro"/>
                <a:cs typeface="Source Sans Pro"/>
              </a:rPr>
              <a:t>Beginner course. Covers prompting basics only; FAST-03 is the 200-level prompt engineering course with source binding and prompt libraries.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Workplace data-protection rules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Never in a prompt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Customer personal information (G.L. c. 93H, 201 CMR 17.00)</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SSNs, license, financial account or card numbers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Protected health information (PHI)</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Confidential business data: pricing, bids, financials, HR files, passwords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Always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Use only employer-approved AI tools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Class labs use fictional companies and data</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Bring real tasks only after sanitizing, with your manager's OK</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AI output is a draft; a named person checks it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Shared-printer test: if you would not leave it on the printer, do not paste it</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Where this course fits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FAST-16 (this course): ask, check, own</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Beginner prompting with four elements and follow-ups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Five error types, five-step evaluation, SIFT</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Seven cases and a five-step safe workflow</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Built on Svekis, AI Literacy for All Employees (2026), ch. 6, 7, 13, 15</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Related courses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FAST-01 Applied AI Literacy: task-first practice on your own job</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FAST-03 Prompt Engineering: 200-level, source binding and prompt libraries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FAST-10 AI Governance: for managers who write policy</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Before: FAST-15 Foundations. After: FAST-03 or FAST-17</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1</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Asking well: prompting basics</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2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What a prompt is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The four elements of a prompt</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(10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Four prompting techniques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Common prompting mistakes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1: Prompt makeover</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1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What a prompt is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The instruction you give an AI tool</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The answer can only be as specific as the request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Vague prompts get generic answers, and invented details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Good prompting = giving a new coworker a clear assignment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 prompt removes the need to check</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The four elements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Context: the situation and the facts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Specific instruction: exactly what to do</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Structure: format and length</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Audience: who will read it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Plus a gap rule: "if it's not in the facts, write [CHECK]"</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Four techniques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Step-by-step: break the task into ordered steps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Iterative: refine with specific follow-ups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Role: "as a friendly front-desk lead" (style, not expertise)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Constraint: limits on length, scope, source, tone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Combine them; change one thing at a time</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Common mistakes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Mistakes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One vague prompt, expecting perfection</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Leaving out the facts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Several unrelated asks at once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Accepting the first answer</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Start a new chat when</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The task changes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The thread drifts and answers get muddled</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The thread contains data that should not be there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(and report that slip)</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1: Prompt makeover</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Diagnose three weak Cape Harbor Inn prompts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Rewrite each with four elements and a gap rule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Run weak versus strong; compare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Improve one answer with two follow-ups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Write a four-element prompt for your own task</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W1 Prompt makeover log</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Paste only the Cape Harbor fact sheet; your own task in general terms with placeholders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1</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Four elements plus a gap rule make answers specific</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Follow-ups refine; new chats reset</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Role prompts change style, not responsibility</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Which element do you most often leave out?</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Which follow-up improved your answer most?</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2</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Checking well: evaluating and verifying AI output</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2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Why AI output needs checking</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Five types of AI output error</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(10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The five-step evaluation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Verification techniques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Invented citations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Lab 2: Error hunt and evaluation record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8. Review 2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Why output needs checking</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Fluent and confident whether right or wrong</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Errors hide in good-looking sentences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You are responsible for what you use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 short, repeatable check catches most problems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Checking is a skill, not a mood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Five types of error</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Factual: wrong number, name, date, or rule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Incomplete: a key point left out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Context misread: wrong purpose, audience, or format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Logical inconsistency: contradicts itself</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Bias or imbalance: one-sided or unfair</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The five-step evaluation</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Accuracy: facts against the source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Completeness: what is missing?</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Relevance: does it answer the ask?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Bias: fair to everyone affected?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Judgment: would you put your name on it?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Verify: trace, compare, read laterally</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Techniques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Trace to the source and recalculate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Compare two or three outputs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Ask an expert for high-stakes topics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SIFT (lateral reading)</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Stop</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Investigate the source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Find better coverage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Trace claims to the original</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Invented citations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Assistants can produce realistic sources that do not exist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 source counts only when you open it and it says what is claimed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Never ask the same AI to confirm its own source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Mata v. Avianca (S.D.N.Y., 2023): sanctions for AI-invented case citations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The book's "ask AI for sources" tip works only if you then check them</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2: Error hunt and evaluation record</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Read the AI-written Merrimack March report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Run the five-step evaluation against the fact sheet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Name each error type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Check the cited source with SIFT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Rewrite the prompt and rerun</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W2 Evaluation record; find 4 of 5 seeded errors and the invented citation</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Merrimack fact sheet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4.png"/>
          <p:cNvPicPr>
            <a:picLocks noChangeAspect="1"/>
          </p:cNvPicPr>
          <p:nvPr/>
        </p:nvPicPr>
        <p:blipFill>
          <a:blip r:embed="rId2"/>
          <a:srcRect t="6600" b="6600"/>
          <a:stretch>
            <a:fillRect/>
          </a:stretch>
        </p:blipFill>
        <p:spPr>
          <a:xfrm>
            <a:off x="0" y="0"/>
            <a:ext cx="12191695" cy="4297680"/>
          </a:xfrm>
          <a:prstGeom prst="rect">
            <a:avLst/>
          </a:prstGeom>
        </p:spPr>
      </p:pic>
      <p:sp>
        <p:nvSpPr>
          <p:cNvPr id="195" name="Rectangle 194"/>
          <p:cNvSpPr/>
          <p:nvPr/>
        </p:nvSpPr>
        <p:spPr>
          <a:xfrm>
            <a:off x="0" y="4297680"/>
            <a:ext cx="12191695" cy="210312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338328" y="4389120"/>
            <a:ext cx="420624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KEY TAKEAWAYS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Five error types give you names for what you find</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Five steps: accuracy, completeness, relevance, bias, judgment</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Open every citation; agreement is not proof</a:t>
            </a:r>
          </a:p>
        </p:txBody>
      </p:sp>
      <p:sp>
        <p:nvSpPr>
          <p:cNvPr id="197" name="TextBox 196"/>
          <p:cNvSpPr txBox="1"/>
          <p:nvPr/>
        </p:nvSpPr>
        <p:spPr>
          <a:xfrm>
            <a:off x="4663440" y="4389120"/>
            <a:ext cx="384048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CHECK YOURSELF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Which error type would most likely slip past you?</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Which verification technique will you use first?</a:t>
            </a:r>
          </a:p>
        </p:txBody>
      </p:sp>
      <p:cxnSp>
        <p:nvCxnSpPr>
          <p:cNvPr id="198" name="Connector 197"/>
          <p:cNvCxnSpPr/>
          <p:nvPr/>
        </p:nvCxnSpPr>
        <p:spPr>
          <a:xfrm>
            <a:off x="8641080" y="5349240"/>
            <a:ext cx="54864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9235440" y="4389120"/>
            <a:ext cx="2743200" cy="1920240"/>
          </a:xfrm>
          <a:prstGeom prst="rect">
            <a:avLst/>
          </a:prstGeom>
          <a:noFill/>
        </p:spPr>
        <p:txBody>
          <a:bodyPr wrap="square" anchor="ctr">
            <a:noAutofit/>
          </a:bodyPr>
          <a:lstStyle/>
          <a:p>
            <a:pPr algn="l" marL="0" indent="0">
              <a:lnSpc>
                <a:spcPct val="100000"/>
              </a:lnSpc>
              <a:spcBef>
                <a:spcPts val="0"/>
              </a:spcBef>
              <a:spcAft>
                <a:spcPts val="0"/>
              </a:spcAft>
              <a:buNone/>
            </a:pPr>
            <a:r>
              <a:rPr lang="en-US" sz="3800" b="1">
                <a:solidFill>
                  <a:srgbClr val="FF0000"/>
                </a:solidFill>
                <a:latin typeface="Arial"/>
                <a:ea typeface="Arial"/>
                <a:cs typeface="Arial"/>
              </a:rPr>
              <a:t>Review:</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3</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Learning from cases and building a safe workflow</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2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Five workplace cases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Two public incidents</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(10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Success factors and challenges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The five-step safe workflow</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3: Case clinic and safe AI workflow card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3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Five workplace cases, one pattern</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Cape Harbor chatbot: fewer calls, one wrong refund rule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North Shore screening: faster hiring, career gaps ranked low</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Lowell BioSupply forecast: less overstock, missed a shock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Bayside invoices: hours saved, one vendor's layout failed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Merrimack monitoring: data without explanation, trust lost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Two public incidents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Mata v. Avianca (S.D.N.Y., 2023)</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Lawyers filed AI-invented case citations; sanctioned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Moffatt v. Air Canada (B.C. Civil Resolution Tribunal, Feb 2024)</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Chatbot gave wrong fare policy; airline held responsible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Lesson: you and your employer own what the tool says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Success factors and challenges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Success factors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Clear goals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Trained employees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Transparency with staff and customers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Ongoing monitoring</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Common challenges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Over-reliance on automation</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Bias in data</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Privacy concerns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Poor data quality and resistance</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The five-step safe workflow</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Define: the task, the stakes, and whether AI fits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Instruct: four elements, gap rule, safe inputs only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Review: five-step evaluation against a named source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Judge: who signs off; when to discard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Document: AI-use note where policy requires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Lab 3: Case clinic and safe AI workflow card</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Analyze one employer case and one public incident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Name the missing success factor and the safeguard</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Draft a five-step workflow for a weekly task</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Partner tries to follow it; fix gaps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Write a one-line AI-use note</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W3 Case analysis and W4 Safe AI workflow card (final)</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case files; your task in general terms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3</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Cases repeat the same few failures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Define, instruct, review, judge, document</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The deployer owns the output</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Which safeguard from the cases applies to your work?</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Who signs off on your workflow's output?</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How your work is assessed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graphicFrame>
        <p:nvGraphicFramePr>
          <p:cNvPr id="194" name="Table 193"/>
          <p:cNvGraphicFramePr>
            <a:graphicFrameLocks noGrp="1"/>
          </p:cNvGraphicFramePr>
          <p:nvPr/>
        </p:nvGraphicFramePr>
        <p:xfrm>
          <a:off x="1097280" y="2108201"/>
          <a:ext cx="10058400" cy="2743200"/>
        </p:xfrm>
        <a:graphic>
          <a:graphicData uri="http://schemas.openxmlformats.org/drawingml/2006/table">
            <a:tbl>
              <a:tblPr firstRow="1" bandRow="0">
                <a:tableStyleId>{5C22544A-7EE6-4342-B048-85BDC9FD1C3A}</a:tableStyleId>
              </a:tblPr>
              <a:tblGrid>
                <a:gridCol w="3108960"/>
                <a:gridCol w="6949440"/>
              </a:tblGrid>
              <a:tr h="457200">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Criterion</a:t>
                      </a:r>
                    </a:p>
                  </a:txBody>
                  <a:tcPr>
                    <a:solidFill>
                      <a:srgbClr val="262626"/>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Meets standard</a:t>
                      </a:r>
                    </a:p>
                  </a:txBody>
                  <a:tcPr>
                    <a:solidFill>
                      <a:srgbClr val="262626"/>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Prompting</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Four elements present; answer improved with two follow-ups</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Error spotting</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4 of 5 seeded error types found and named</a:t>
                      </a:r>
                    </a:p>
                  </a:txBody>
                  <a:tcPr>
                    <a:solidFill>
                      <a:srgbClr val="FFFFFF"/>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Verification</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Three techniques used; every cited source checked</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Case reasoning</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Benefits, challenges, lessons, and a safeguard stated</a:t>
                      </a:r>
                    </a:p>
                  </a:txBody>
                  <a:tcPr>
                    <a:solidFill>
                      <a:srgbClr val="FFFFFF"/>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Safe workflow</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Five steps written for a real task; AI-use note included</a:t>
                      </a:r>
                    </a:p>
                  </a:txBody>
                  <a:tcPr>
                    <a:solidFill>
                      <a:srgbClr val="F2F2F2"/>
                    </a:solidFill>
                  </a:tcPr>
                </a:tc>
              </a:tr>
            </a:tbl>
          </a:graphicData>
        </a:graphic>
      </p:graphicFrame>
      <p:sp>
        <p:nvSpPr>
          <p:cNvPr id="195" name="TextBox 194"/>
          <p:cNvSpPr txBox="1"/>
          <p:nvPr/>
        </p:nvSpPr>
        <p:spPr>
          <a:xfrm>
            <a:off x="1097280" y="5257800"/>
            <a:ext cx="10058400" cy="548640"/>
          </a:xfrm>
          <a:prstGeom prst="rect">
            <a:avLst/>
          </a:prstGeom>
          <a:noFill/>
        </p:spPr>
        <p:txBody>
          <a:bodyPr wrap="square" anchor="t">
            <a:noAutofit/>
          </a:bodyPr>
          <a:lstStyle/>
          <a:p>
            <a:pPr algn="l" marL="0" indent="0">
              <a:lnSpc>
                <a:spcPct val="100000"/>
              </a:lnSpc>
              <a:spcBef>
                <a:spcPts val="0"/>
              </a:spcBef>
              <a:spcAft>
                <a:spcPts val="0"/>
              </a:spcAft>
              <a:buNone/>
            </a:pPr>
            <a:r>
              <a:rPr lang="en-US" sz="1500" b="0" i="1">
                <a:solidFill>
                  <a:srgbClr val="3F3F3F"/>
                </a:solidFill>
                <a:latin typeface="Source Sans Pro"/>
                <a:ea typeface="Source Sans Pro"/>
                <a:cs typeface="Source Sans Pro"/>
              </a:rPr>
              <a:t>Each criterion is scored Not yet / Meets / Strong. Completion requires Meets on every criterion; resubmission is allowed within the course window.</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Attendance and completion rules</a:t>
            </a:r>
          </a:p>
        </p:txBody>
      </p:sp>
      <p:sp>
        <p:nvSpPr>
          <p:cNvPr id="3" name="Text Placeholder 2"/>
          <p:cNvSpPr>
            <a:spLocks noGrp="1"/>
          </p:cNvSpPr>
          <p:nvPr>
            <p:ph type="body" idx="1"/>
          </p:nvPr>
        </p:nvSpPr>
        <p:spPr/>
        <p:txBody>
          <a:bodyPr wrap="square" anchor="t">
            <a:noAutofit/>
          </a:bodyPr>
          <a:lstStyle/>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Attendance is taken at the start and end of every session</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100% of instructional hours required; make up a missed session in another cohort within 30 days</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Submit every required lab deliverable and score Meets on the final assessment</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Each completion is tied to you, your employer FEIN, and course FAST-16</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FAST AI pays for completions only; employers and trainees are never charged</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Optional pre-work is supplemental and never replaces a live session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What you take away and what comes next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Your deliverables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W1 Prompt makeover log</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W2 Evaluation record (five steps, error types, verification used)</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W3 Case analysis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W4 Safe AI workflow card (final)</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W5 Ask-check-own pocket card (take-home)</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Next steps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Use your W4 workflow card on one weekly task within 30 days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FAST-03 Prompt Engineering for the Workplace (200-level)</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FAST-17 Responsible AI for All Staff</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Read Svekis, AI Literacy for All Employees, ch. 8-12 and 14</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References and suggested reading</a:t>
            </a:r>
          </a:p>
        </p:txBody>
      </p:sp>
      <p:sp>
        <p:nvSpPr>
          <p:cNvPr id="3" name="Text Placeholder 2"/>
          <p:cNvSpPr>
            <a:spLocks noGrp="1"/>
          </p:cNvSpPr>
          <p:nvPr>
            <p:ph type="body" idx="1"/>
          </p:nvPr>
        </p:nvSpPr>
        <p:spPr/>
        <p:txBody>
          <a:bodyPr wrap="square" anchor="t">
            <a:noAutofit/>
          </a:bodyPr>
          <a:lstStyle/>
          <a:p>
            <a:pPr algn="l" marL="329565" indent="-329565">
              <a:lnSpc>
                <a:spcPct val="100000"/>
              </a:lnSpc>
              <a:spcBef>
                <a:spcPts val="8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Svekis, L. L. (2026). AI Literacy for All Employees: Understanding the Role of Artificial Intelligence in the Modern Workplace. Kindle edition. Chapters 6, 7, 13, 15 (suggested reading).</a:t>
            </a:r>
          </a:p>
          <a:p>
            <a:pPr algn="l" marL="329565" indent="-329565">
              <a:lnSpc>
                <a:spcPct val="100000"/>
              </a:lnSpc>
              <a:spcBef>
                <a:spcPts val="8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Caulfield, M. (2019). SIFT (The Four Moves); Caulfield and Wineburg (2025). Learning to Verify, American Educator.</a:t>
            </a:r>
          </a:p>
          <a:p>
            <a:pPr algn="l" marL="329565" indent="-329565">
              <a:lnSpc>
                <a:spcPct val="100000"/>
              </a:lnSpc>
              <a:spcBef>
                <a:spcPts val="8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Mata v. Avianca, Inc. (S.D.N.Y. 2023); Moffatt v. Air Canada, 2024 BCCRT 149.</a:t>
            </a:r>
          </a:p>
          <a:p>
            <a:pPr algn="l" marL="329565" indent="-329565">
              <a:lnSpc>
                <a:spcPct val="100000"/>
              </a:lnSpc>
              <a:spcBef>
                <a:spcPts val="8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MIT Sloan Teaching &amp; Learning Technologies: Effective Prompts for AI; When AI Gets It Wrong.</a:t>
            </a:r>
          </a:p>
          <a:p>
            <a:pPr algn="l" marL="329565" indent="-329565">
              <a:lnSpc>
                <a:spcPct val="100000"/>
              </a:lnSpc>
              <a:spcBef>
                <a:spcPts val="8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NIST AI 600-1 (2024). Generative AI Profile.</a:t>
            </a:r>
          </a:p>
          <a:p>
            <a:pPr algn="l" marL="329565" indent="-329565">
              <a:lnSpc>
                <a:spcPct val="100000"/>
              </a:lnSpc>
              <a:spcBef>
                <a:spcPts val="8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Dell'Acqua et al. Navigating the Jagged Technological Frontier, HBS Working Paper 24-013.</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4000" b="0">
                <a:solidFill>
                  <a:srgbClr val="FF0000"/>
                </a:solidFill>
                <a:latin typeface="Arial"/>
                <a:ea typeface="Arial"/>
                <a:cs typeface="Arial"/>
              </a:rPr>
              <a:t>Thank You</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600"/>
              </a:spcAft>
              <a:buNone/>
            </a:pPr>
            <a:r>
              <a:rPr lang="en-US" sz="2400" b="0">
                <a:solidFill>
                  <a:srgbClr val="FF0000"/>
                </a:solidFill>
                <a:latin typeface="Arial"/>
                <a:ea typeface="Arial"/>
                <a:cs typeface="Arial"/>
              </a:rPr>
              <a:t>Thank you for learning with 7formations</a:t>
            </a:r>
          </a:p>
          <a:p>
            <a:pPr algn="l" marL="393065" indent="-393065">
              <a:lnSpc>
                <a:spcPct val="100000"/>
              </a:lnSpc>
              <a:spcBef>
                <a:spcPts val="14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Complete the post-course confidence survey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your worksheets and take-home tools at your workstation</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using fictional or sanitized data and approved tools only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Questions after class: reach out through WWW.7FORMATIONS.COM</a:t>
            </a:r>
          </a:p>
          <a:p>
            <a:pPr algn="l" marL="0" indent="0">
              <a:lnSpc>
                <a:spcPct val="100000"/>
              </a:lnSpc>
              <a:spcBef>
                <a:spcPts val="2600"/>
              </a:spcBef>
              <a:spcAft>
                <a:spcPts val="0"/>
              </a:spcAft>
              <a:buNone/>
            </a:pPr>
            <a:r>
              <a:rPr lang="en-US" sz="1800" b="1">
                <a:solidFill>
                  <a:srgbClr val="0070C0"/>
                </a:solidFill>
                <a:latin typeface="Source Sans Pro"/>
                <a:ea typeface="Source Sans Pro"/>
                <a:cs typeface="Source Sans Pro"/>
              </a:rPr>
              <a:t>Wadood Chaudhary  |  7formations</a:t>
            </a:r>
          </a:p>
          <a:p>
            <a:pPr algn="l" marL="0" indent="0">
              <a:lnSpc>
                <a:spcPct val="100000"/>
              </a:lnSpc>
              <a:spcBef>
                <a:spcPts val="600"/>
              </a:spcBef>
              <a:spcAft>
                <a:spcPts val="0"/>
              </a:spcAft>
              <a:buNone/>
            </a:pPr>
            <a:r>
              <a:rPr lang="en-US" sz="1800" b="1">
                <a:solidFill>
                  <a:srgbClr val="0070C0"/>
                </a:solidFill>
                <a:latin typeface="Source Sans Pro"/>
                <a:ea typeface="Source Sans Pro"/>
                <a:cs typeface="Source Sans Pro"/>
              </a:rPr>
              <a:t>WWW.7FORMATIONS.COM</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0"/>
              </a:spcAft>
              <a:buNone/>
            </a:pPr>
            <a:r>
              <a:rPr lang="en-US" sz="1700" b="0">
                <a:solidFill>
                  <a:srgbClr val="FFFFFF"/>
                </a:solidFill>
                <a:latin typeface="Source Sans Pro"/>
                <a:ea typeface="Source Sans Pro"/>
                <a:cs typeface="Source Sans Pro"/>
              </a:rPr>
              <a:t>FAST-16  Working Well with AI</a:t>
            </a:r>
          </a:p>
          <a:p>
            <a:pPr algn="ctr" marL="0" indent="0">
              <a:lnSpc>
                <a:spcPct val="100000"/>
              </a:lnSpc>
              <a:spcBef>
                <a:spcPts val="2400"/>
              </a:spcBef>
              <a:spcAft>
                <a:spcPts val="0"/>
              </a:spcAft>
              <a:buNone/>
            </a:pPr>
            <a:r>
              <a:rPr lang="en-US" sz="2600" b="0">
                <a:solidFill>
                  <a:srgbClr val="00B0F0"/>
                </a:solidFill>
                <a:latin typeface="Source Sans Pro"/>
                <a:ea typeface="Source Sans Pro"/>
                <a:cs typeface="Source Sans Pro"/>
              </a:rPr>
              <a:t>Questions?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12.png"/>
          <p:cNvPicPr>
            <a:picLocks noChangeAspect="1"/>
          </p:cNvPicPr>
          <p:nvPr/>
        </p:nvPicPr>
        <p:blipFill>
          <a:blip r:embed="rId2"/>
          <a:stretch>
            <a:fillRect/>
          </a:stretch>
        </p:blipFill>
        <p:spPr>
          <a:xfrm>
            <a:off x="0" y="0"/>
            <a:ext cx="12191695" cy="6400800"/>
          </a:xfrm>
          <a:prstGeom prst="rect">
            <a:avLst/>
          </a:prstGeom>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2020-01-20T21:30:36Z</dcterms:created>
  <dc:creator>Masroor Ahmad</dc:creator>
</cp:coreProperties>
</file>